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5" r:id="rId6"/>
    <p:sldId id="266" r:id="rId7"/>
    <p:sldId id="267" r:id="rId8"/>
    <p:sldId id="268" r:id="rId9"/>
    <p:sldId id="269" r:id="rId10"/>
    <p:sldId id="271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D0F5DE-EE84-5780-6F33-AEDB370ED53A}" name="Sanchez Vazquez, Laura" initials="SL" userId="S::lsanchezv@iconcologia.net::5661d044-05af-4faa-8222-b24e5a9244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  <a:srgbClr val="1B7AA5"/>
    <a:srgbClr val="C00000"/>
    <a:srgbClr val="E6B9B8"/>
    <a:srgbClr val="DBCFD2"/>
    <a:srgbClr val="8F6A73"/>
    <a:srgbClr val="EABAB4"/>
    <a:srgbClr val="61251C"/>
    <a:srgbClr val="FFFFFF"/>
    <a:srgbClr val="461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515F3-EB8C-A1F2-252D-5DD0678FA5B7}" v="1" dt="2025-05-07T13:30:12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458" autoAdjust="0"/>
  </p:normalViewPr>
  <p:slideViewPr>
    <p:cSldViewPr snapToGrid="0">
      <p:cViewPr varScale="1">
        <p:scale>
          <a:sx n="75" d="100"/>
          <a:sy n="75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B6862-93C2-4DB4-B693-E12D9CADD79B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CCC15-5BF4-4767-B596-0F75216F38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3251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ca-ES"/>
              <a:t>El càncer de còlon i recte és el càncer més freqüent entre les persones de més de 50 anys. Es desenvolupa en l’interior del budell gros a partir de petites lesions (anomenades pòlips), que es poden extirpar abans de convertir-se en càncer. Tanmateix, si es detecta com a càncer però en una fase precoç, és molt fàcil de tractar i té moltes probabilitats de curació. </a:t>
            </a:r>
            <a:endParaRPr lang="en-US"/>
          </a:p>
          <a:p>
            <a:pPr algn="just">
              <a:spcAft>
                <a:spcPts val="600"/>
              </a:spcAft>
            </a:pPr>
            <a:r>
              <a:rPr lang="ca-ES"/>
              <a:t>La detecció precoç del càncer colorectal té per objectiu detectar la malaltia en estadis inicials, quan encara no presenta símptomes i té altes probabilitats de curació.</a:t>
            </a: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CCC15-5BF4-4767-B596-0F75216F381B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08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CCC15-5BF4-4767-B596-0F75216F381B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67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ptos"/>
              <a:buChar char="•"/>
            </a:pPr>
            <a:r>
              <a:rPr lang="ca-ES"/>
              <a:t>No faci la prova si presenta hemorroides sagnants o menstruació. En aquest cas, haurà d’esperar 3 dies seguits sense pèrdues de sang abans de realitzar la prova.</a:t>
            </a:r>
            <a:endParaRPr lang="en-US"/>
          </a:p>
          <a:p>
            <a:pPr marL="285750" indent="-285750" algn="just">
              <a:buFont typeface="Aptos"/>
              <a:buChar char="•"/>
            </a:pPr>
            <a:r>
              <a:rPr lang="ca-ES"/>
              <a:t>Eviti la contaminació de la femta amb orina.</a:t>
            </a:r>
            <a:endParaRPr lang="en-US"/>
          </a:p>
          <a:p>
            <a:pPr marL="285750" indent="-285750" algn="just">
              <a:buFont typeface="Aptos"/>
              <a:buChar char="•"/>
            </a:pPr>
            <a:r>
              <a:rPr lang="ca-ES"/>
              <a:t>No es necessari estar en dejú ni seguir cap dieta abans de fer la prova.</a:t>
            </a:r>
            <a:endParaRPr lang="en-US"/>
          </a:p>
          <a:p>
            <a:pPr marL="285750" indent="-285750" algn="just">
              <a:buFont typeface="Aptos"/>
              <a:buChar char="•"/>
            </a:pPr>
            <a:r>
              <a:rPr lang="ca-ES"/>
              <a:t>Prendre medicació no interfereix en la realització de la prova.</a:t>
            </a:r>
            <a:endParaRPr lang="en-US"/>
          </a:p>
          <a:p>
            <a:pPr marL="285750" indent="-285750" algn="just">
              <a:buFont typeface="Aptos"/>
              <a:buChar char="•"/>
            </a:pPr>
            <a:r>
              <a:rPr lang="ca-ES"/>
              <a:t>No ingereixi el líquid del tub. Si el líquid entra en contacte amb els ulls, la boca o la pell, esbandir acuradament amb aigua i, si és necessari consulti amb el seu metge o farmacèutic habituals.</a:t>
            </a:r>
            <a:endParaRPr lang="en-US"/>
          </a:p>
          <a:p>
            <a:pPr marL="285750" indent="-285750" algn="just">
              <a:buFont typeface="Aptos"/>
              <a:buChar char="•"/>
            </a:pPr>
            <a:r>
              <a:rPr lang="ca-ES"/>
              <a:t>Comuniqui al Programa (93 260 79 559) la pèrdua de la prova o qualsevol entrebanc que hagi de sorgit durant la realització de la mateixa. </a:t>
            </a: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CCC15-5BF4-4767-B596-0F75216F381B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480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És</a:t>
            </a:r>
            <a:r>
              <a:rPr lang="en-US"/>
              <a:t> la </a:t>
            </a:r>
            <a:r>
              <a:rPr lang="en-US" err="1"/>
              <a:t>prova</a:t>
            </a:r>
            <a:r>
              <a:rPr lang="en-US"/>
              <a:t> que es </a:t>
            </a:r>
            <a:r>
              <a:rPr lang="en-US" err="1"/>
              <a:t>recomana</a:t>
            </a:r>
            <a:r>
              <a:rPr lang="en-US"/>
              <a:t> </a:t>
            </a:r>
            <a:r>
              <a:rPr lang="en-US" err="1"/>
              <a:t>als</a:t>
            </a:r>
            <a:r>
              <a:rPr lang="en-US"/>
              <a:t> participants </a:t>
            </a:r>
            <a:r>
              <a:rPr lang="en-US" err="1"/>
              <a:t>després</a:t>
            </a:r>
            <a:r>
              <a:rPr lang="en-US"/>
              <a:t> </a:t>
            </a:r>
            <a:r>
              <a:rPr lang="en-US" err="1"/>
              <a:t>d’una</a:t>
            </a:r>
            <a:r>
              <a:rPr lang="en-US"/>
              <a:t> PDSOF </a:t>
            </a:r>
            <a:r>
              <a:rPr lang="en-US" err="1"/>
              <a:t>positiva</a:t>
            </a:r>
            <a:r>
              <a:rPr lang="en-US"/>
              <a:t>. Les </a:t>
            </a:r>
            <a:r>
              <a:rPr lang="en-US" err="1"/>
              <a:t>colonoscòpies</a:t>
            </a:r>
            <a:r>
              <a:rPr lang="en-US"/>
              <a:t> es </a:t>
            </a:r>
            <a:r>
              <a:rPr lang="en-US" err="1"/>
              <a:t>realitzen</a:t>
            </a:r>
            <a:r>
              <a:rPr lang="en-US"/>
              <a:t> a les </a:t>
            </a:r>
            <a:r>
              <a:rPr lang="en-US" err="1"/>
              <a:t>unitats</a:t>
            </a:r>
            <a:r>
              <a:rPr lang="en-US"/>
              <a:t> </a:t>
            </a:r>
            <a:r>
              <a:rPr lang="en-US" err="1"/>
              <a:t>endoscòpiques</a:t>
            </a:r>
            <a:r>
              <a:rPr lang="en-US"/>
              <a:t> dels hospitals de </a:t>
            </a:r>
            <a:r>
              <a:rPr lang="en-US" err="1"/>
              <a:t>referència</a:t>
            </a:r>
            <a:r>
              <a:rPr lang="en-US"/>
              <a:t> per un equip de professionals experts, </a:t>
            </a:r>
            <a:r>
              <a:rPr lang="en-US" err="1"/>
              <a:t>sota</a:t>
            </a:r>
            <a:r>
              <a:rPr lang="en-US"/>
              <a:t> </a:t>
            </a:r>
            <a:r>
              <a:rPr lang="en-US" err="1"/>
              <a:t>sedació</a:t>
            </a:r>
            <a:r>
              <a:rPr lang="en-US"/>
              <a:t> (</a:t>
            </a:r>
            <a:r>
              <a:rPr lang="en-US" err="1"/>
              <a:t>normalment</a:t>
            </a:r>
            <a:r>
              <a:rPr lang="en-US"/>
              <a:t> propofol). </a:t>
            </a:r>
          </a:p>
          <a:p>
            <a:r>
              <a:rPr lang="en-US" err="1"/>
              <a:t>Recomanacions</a:t>
            </a:r>
            <a:r>
              <a:rPr lang="en-US"/>
              <a:t> pel </a:t>
            </a:r>
            <a:r>
              <a:rPr lang="en-US" err="1"/>
              <a:t>dia</a:t>
            </a:r>
            <a:r>
              <a:rPr lang="en-US"/>
              <a:t> de la </a:t>
            </a:r>
            <a:r>
              <a:rPr lang="en-US" err="1"/>
              <a:t>colonoscòpia</a:t>
            </a:r>
            <a:r>
              <a:rPr lang="en-US"/>
              <a:t>:</a:t>
            </a:r>
          </a:p>
          <a:p>
            <a:r>
              <a:rPr lang="en-US"/>
              <a:t>· La persona ha </a:t>
            </a:r>
            <a:r>
              <a:rPr lang="en-US" err="1"/>
              <a:t>d’anar</a:t>
            </a:r>
            <a:r>
              <a:rPr lang="en-US"/>
              <a:t> </a:t>
            </a:r>
            <a:r>
              <a:rPr lang="en-US" err="1"/>
              <a:t>acompanyada</a:t>
            </a:r>
            <a:r>
              <a:rPr lang="en-US"/>
              <a:t> </a:t>
            </a:r>
            <a:r>
              <a:rPr lang="en-US" err="1"/>
              <a:t>d’una</a:t>
            </a:r>
            <a:r>
              <a:rPr lang="en-US"/>
              <a:t> persona </a:t>
            </a:r>
            <a:r>
              <a:rPr lang="en-US" err="1"/>
              <a:t>adulta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responsable</a:t>
            </a:r>
            <a:r>
              <a:rPr lang="en-US"/>
              <a:t> que </a:t>
            </a:r>
            <a:r>
              <a:rPr lang="en-US" err="1"/>
              <a:t>l’acompanyi</a:t>
            </a:r>
            <a:r>
              <a:rPr lang="en-US"/>
              <a:t> un cop </a:t>
            </a:r>
            <a:r>
              <a:rPr lang="en-US" err="1"/>
              <a:t>finalitzi</a:t>
            </a:r>
            <a:r>
              <a:rPr lang="en-US"/>
              <a:t> 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procediment</a:t>
            </a:r>
            <a:r>
              <a:rPr lang="en-US"/>
              <a:t>.</a:t>
            </a:r>
          </a:p>
          <a:p>
            <a:r>
              <a:rPr lang="en-US"/>
              <a:t>· </a:t>
            </a:r>
            <a:r>
              <a:rPr lang="en-US" err="1"/>
              <a:t>Dejú</a:t>
            </a:r>
            <a:r>
              <a:rPr lang="en-US"/>
              <a:t> total com a </a:t>
            </a:r>
            <a:r>
              <a:rPr lang="en-US" err="1"/>
              <a:t>mínim</a:t>
            </a:r>
            <a:r>
              <a:rPr lang="en-US"/>
              <a:t> des de 3 h </a:t>
            </a:r>
            <a:r>
              <a:rPr lang="en-US" err="1"/>
              <a:t>abans</a:t>
            </a:r>
            <a:r>
              <a:rPr lang="en-US"/>
              <a:t> de la </a:t>
            </a:r>
            <a:r>
              <a:rPr lang="en-US" err="1"/>
              <a:t>colonoscòpia</a:t>
            </a:r>
            <a:r>
              <a:rPr lang="en-US"/>
              <a:t>. </a:t>
            </a:r>
          </a:p>
          <a:p>
            <a:r>
              <a:rPr lang="en-US"/>
              <a:t>· </a:t>
            </a:r>
            <a:r>
              <a:rPr lang="en-US" err="1"/>
              <a:t>Només</a:t>
            </a:r>
            <a:r>
              <a:rPr lang="en-US"/>
              <a:t> es </a:t>
            </a:r>
            <a:r>
              <a:rPr lang="en-US" err="1"/>
              <a:t>podrà</a:t>
            </a:r>
            <a:r>
              <a:rPr lang="en-US"/>
              <a:t> prendre </a:t>
            </a:r>
            <a:r>
              <a:rPr lang="en-US" err="1"/>
              <a:t>aquella</a:t>
            </a:r>
            <a:r>
              <a:rPr lang="en-US"/>
              <a:t> </a:t>
            </a:r>
            <a:r>
              <a:rPr lang="en-US" err="1"/>
              <a:t>medicació</a:t>
            </a:r>
            <a:r>
              <a:rPr lang="en-US"/>
              <a:t> que </a:t>
            </a:r>
            <a:r>
              <a:rPr lang="en-US" err="1"/>
              <a:t>s’hagi</a:t>
            </a:r>
            <a:r>
              <a:rPr lang="en-US"/>
              <a:t> </a:t>
            </a:r>
            <a:r>
              <a:rPr lang="en-US" err="1"/>
              <a:t>indicat</a:t>
            </a:r>
            <a:r>
              <a:rPr lang="en-US"/>
              <a:t> </a:t>
            </a:r>
            <a:r>
              <a:rPr lang="en-US" err="1"/>
              <a:t>prèviament</a:t>
            </a:r>
            <a:r>
              <a:rPr lang="en-US"/>
              <a:t> per part del professional </a:t>
            </a:r>
            <a:r>
              <a:rPr lang="en-US" err="1"/>
              <a:t>sanitari</a:t>
            </a:r>
            <a:r>
              <a:rPr lang="en-US"/>
              <a:t> referent. </a:t>
            </a:r>
          </a:p>
          <a:p>
            <a:r>
              <a:rPr lang="en-US"/>
              <a:t>· Després de </a:t>
            </a:r>
            <a:r>
              <a:rPr lang="en-US" err="1"/>
              <a:t>l’exploració</a:t>
            </a:r>
            <a:r>
              <a:rPr lang="en-US"/>
              <a:t> no es pot </a:t>
            </a:r>
            <a:r>
              <a:rPr lang="en-US" err="1"/>
              <a:t>conduir</a:t>
            </a:r>
            <a:r>
              <a:rPr lang="en-US"/>
              <a:t> </a:t>
            </a:r>
            <a:r>
              <a:rPr lang="en-US" err="1"/>
              <a:t>ni</a:t>
            </a:r>
            <a:r>
              <a:rPr lang="en-US"/>
              <a:t> fer </a:t>
            </a:r>
            <a:r>
              <a:rPr lang="en-US" err="1"/>
              <a:t>activitats</a:t>
            </a:r>
            <a:r>
              <a:rPr lang="en-US"/>
              <a:t> de </a:t>
            </a:r>
            <a:r>
              <a:rPr lang="en-US" err="1"/>
              <a:t>concentració</a:t>
            </a:r>
            <a:r>
              <a:rPr lang="en-US"/>
              <a:t> fins </a:t>
            </a:r>
            <a:r>
              <a:rPr lang="en-US" err="1"/>
              <a:t>passades</a:t>
            </a:r>
            <a:r>
              <a:rPr lang="en-US"/>
              <a:t> 24 h.</a:t>
            </a:r>
          </a:p>
          <a:p>
            <a:r>
              <a:rPr lang="en-US"/>
              <a:t>· Després de </a:t>
            </a:r>
            <a:r>
              <a:rPr lang="en-US" err="1"/>
              <a:t>l’exploració</a:t>
            </a:r>
            <a:r>
              <a:rPr lang="en-US"/>
              <a:t> es </a:t>
            </a:r>
            <a:r>
              <a:rPr lang="en-US" err="1"/>
              <a:t>podrà</a:t>
            </a:r>
            <a:r>
              <a:rPr lang="en-US"/>
              <a:t> </a:t>
            </a:r>
            <a:r>
              <a:rPr lang="en-US" err="1"/>
              <a:t>ingerir</a:t>
            </a:r>
            <a:r>
              <a:rPr lang="en-US"/>
              <a:t> aliments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líquids</a:t>
            </a:r>
            <a:r>
              <a:rPr lang="en-US"/>
              <a:t> </a:t>
            </a:r>
            <a:r>
              <a:rPr lang="en-US" err="1"/>
              <a:t>però</a:t>
            </a:r>
            <a:r>
              <a:rPr lang="en-US"/>
              <a:t> </a:t>
            </a:r>
            <a:r>
              <a:rPr lang="en-US" err="1"/>
              <a:t>lleugers</a:t>
            </a:r>
            <a:r>
              <a:rPr lang="en-US"/>
              <a:t> (</a:t>
            </a:r>
            <a:r>
              <a:rPr lang="en-US" err="1"/>
              <a:t>evitar</a:t>
            </a:r>
            <a:r>
              <a:rPr lang="en-US"/>
              <a:t> aliments </a:t>
            </a:r>
            <a:r>
              <a:rPr lang="en-US" err="1"/>
              <a:t>flatulents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begudes</a:t>
            </a:r>
            <a:r>
              <a:rPr lang="en-US"/>
              <a:t> </a:t>
            </a:r>
            <a:r>
              <a:rPr lang="en-US" err="1"/>
              <a:t>gasoses</a:t>
            </a:r>
            <a:r>
              <a:rPr lang="en-US"/>
              <a:t> </a:t>
            </a:r>
            <a:r>
              <a:rPr lang="en-US" err="1"/>
              <a:t>durant</a:t>
            </a:r>
            <a:r>
              <a:rPr lang="en-US"/>
              <a:t> les </a:t>
            </a:r>
            <a:r>
              <a:rPr lang="en-US" err="1"/>
              <a:t>primeres</a:t>
            </a:r>
            <a:r>
              <a:rPr lang="en-US"/>
              <a:t> 24 h).</a:t>
            </a:r>
          </a:p>
          <a:p>
            <a:r>
              <a:rPr lang="en-US" err="1"/>
              <a:t>Preparació</a:t>
            </a:r>
            <a:r>
              <a:rPr lang="en-US"/>
              <a:t> per </a:t>
            </a:r>
            <a:r>
              <a:rPr lang="en-US" err="1"/>
              <a:t>l’exploració</a:t>
            </a:r>
            <a:r>
              <a:rPr lang="en-US"/>
              <a:t>:</a:t>
            </a:r>
          </a:p>
          <a:p>
            <a:r>
              <a:rPr lang="en-US"/>
              <a:t>El </a:t>
            </a:r>
            <a:r>
              <a:rPr lang="en-US" err="1"/>
              <a:t>pacient</a:t>
            </a:r>
            <a:r>
              <a:rPr lang="en-US"/>
              <a:t> </a:t>
            </a:r>
            <a:r>
              <a:rPr lang="en-US" err="1"/>
              <a:t>acudirà</a:t>
            </a:r>
            <a:r>
              <a:rPr lang="en-US"/>
              <a:t> </a:t>
            </a:r>
            <a:r>
              <a:rPr lang="en-US" err="1"/>
              <a:t>el</a:t>
            </a:r>
            <a:r>
              <a:rPr lang="en-US"/>
              <a:t> </a:t>
            </a:r>
            <a:r>
              <a:rPr lang="en-US" err="1"/>
              <a:t>dia</a:t>
            </a:r>
            <a:r>
              <a:rPr lang="en-US"/>
              <a:t> de la </a:t>
            </a:r>
            <a:r>
              <a:rPr lang="en-US" err="1"/>
              <a:t>prova</a:t>
            </a:r>
            <a:r>
              <a:rPr lang="en-US"/>
              <a:t> </a:t>
            </a:r>
            <a:r>
              <a:rPr lang="en-US" err="1"/>
              <a:t>havent</a:t>
            </a:r>
            <a:r>
              <a:rPr lang="en-US"/>
              <a:t> </a:t>
            </a:r>
            <a:r>
              <a:rPr lang="en-US" err="1"/>
              <a:t>seguit</a:t>
            </a:r>
            <a:r>
              <a:rPr lang="en-US"/>
              <a:t> les </a:t>
            </a:r>
            <a:r>
              <a:rPr lang="en-US" err="1"/>
              <a:t>indicacions</a:t>
            </a:r>
            <a:r>
              <a:rPr lang="en-US"/>
              <a:t> </a:t>
            </a:r>
            <a:r>
              <a:rPr lang="en-US" err="1"/>
              <a:t>higienicosanitàries</a:t>
            </a:r>
            <a:r>
              <a:rPr lang="en-US"/>
              <a:t> de </a:t>
            </a:r>
            <a:r>
              <a:rPr lang="en-US" err="1"/>
              <a:t>dietai</a:t>
            </a:r>
            <a:r>
              <a:rPr lang="en-US"/>
              <a:t> de </a:t>
            </a:r>
            <a:r>
              <a:rPr lang="en-US" err="1"/>
              <a:t>preparació</a:t>
            </a:r>
            <a:r>
              <a:rPr lang="en-US"/>
              <a:t> de </a:t>
            </a:r>
            <a:r>
              <a:rPr lang="en-US" err="1"/>
              <a:t>netejacolònica</a:t>
            </a:r>
            <a:r>
              <a:rPr lang="en-US"/>
              <a:t> </a:t>
            </a:r>
            <a:r>
              <a:rPr lang="en-US" err="1"/>
              <a:t>donades</a:t>
            </a:r>
            <a:r>
              <a:rPr lang="en-US"/>
              <a:t> </a:t>
            </a:r>
            <a:r>
              <a:rPr lang="en-US" err="1"/>
              <a:t>el</a:t>
            </a:r>
            <a:r>
              <a:rPr lang="en-US"/>
              <a:t> </a:t>
            </a:r>
            <a:r>
              <a:rPr lang="en-US" err="1"/>
              <a:t>dia</a:t>
            </a:r>
            <a:r>
              <a:rPr lang="en-US"/>
              <a:t> de la </a:t>
            </a:r>
            <a:r>
              <a:rPr lang="en-US" err="1"/>
              <a:t>visita</a:t>
            </a:r>
            <a:r>
              <a:rPr lang="en-US"/>
              <a:t> </a:t>
            </a:r>
            <a:r>
              <a:rPr lang="en-US" err="1"/>
              <a:t>d’infermeria</a:t>
            </a:r>
            <a:r>
              <a:rPr lang="en-US"/>
              <a:t>. </a:t>
            </a:r>
            <a:r>
              <a:rPr lang="en-US" err="1"/>
              <a:t>Haurà</a:t>
            </a:r>
            <a:r>
              <a:rPr lang="en-US"/>
              <a:t> de </a:t>
            </a:r>
            <a:r>
              <a:rPr lang="en-US" err="1"/>
              <a:t>portar</a:t>
            </a:r>
            <a:r>
              <a:rPr lang="en-US"/>
              <a:t> </a:t>
            </a:r>
            <a:r>
              <a:rPr lang="en-US" err="1"/>
              <a:t>signat</a:t>
            </a:r>
            <a:r>
              <a:rPr lang="en-US"/>
              <a:t> </a:t>
            </a:r>
            <a:r>
              <a:rPr lang="en-US" err="1"/>
              <a:t>el</a:t>
            </a:r>
            <a:r>
              <a:rPr lang="en-US"/>
              <a:t> full del </a:t>
            </a:r>
            <a:r>
              <a:rPr lang="en-US" err="1"/>
              <a:t>consentiment</a:t>
            </a:r>
            <a:r>
              <a:rPr lang="en-US"/>
              <a:t> </a:t>
            </a:r>
            <a:r>
              <a:rPr lang="en-US" err="1"/>
              <a:t>informat</a:t>
            </a:r>
            <a:r>
              <a:rPr lang="en-US"/>
              <a:t> (</a:t>
            </a:r>
            <a:r>
              <a:rPr lang="en-US" err="1"/>
              <a:t>lliurat</a:t>
            </a:r>
            <a:r>
              <a:rPr lang="en-US"/>
              <a:t> </a:t>
            </a:r>
            <a:r>
              <a:rPr lang="en-US" err="1"/>
              <a:t>el</a:t>
            </a:r>
            <a:r>
              <a:rPr lang="en-US"/>
              <a:t> </a:t>
            </a:r>
            <a:r>
              <a:rPr lang="en-US" err="1"/>
              <a:t>dia</a:t>
            </a:r>
            <a:r>
              <a:rPr lang="en-US"/>
              <a:t> de la </a:t>
            </a:r>
            <a:r>
              <a:rPr lang="en-US" err="1"/>
              <a:t>visita</a:t>
            </a:r>
            <a:r>
              <a:rPr lang="en-US"/>
              <a:t> </a:t>
            </a:r>
            <a:r>
              <a:rPr lang="en-US" err="1"/>
              <a:t>d’infermeria</a:t>
            </a:r>
            <a:r>
              <a:rPr lang="en-US"/>
              <a:t>), </a:t>
            </a:r>
            <a:r>
              <a:rPr lang="en-US" err="1"/>
              <a:t>el</a:t>
            </a:r>
            <a:r>
              <a:rPr lang="en-US"/>
              <a:t> qual </a:t>
            </a:r>
            <a:r>
              <a:rPr lang="en-US" err="1"/>
              <a:t>també</a:t>
            </a:r>
            <a:r>
              <a:rPr lang="en-US"/>
              <a:t> </a:t>
            </a:r>
            <a:r>
              <a:rPr lang="en-US" err="1"/>
              <a:t>signarà</a:t>
            </a:r>
            <a:r>
              <a:rPr lang="en-US"/>
              <a:t> </a:t>
            </a:r>
            <a:r>
              <a:rPr lang="en-US" err="1"/>
              <a:t>l’endoscopista</a:t>
            </a:r>
            <a:r>
              <a:rPr lang="en-US"/>
              <a:t> un cop </a:t>
            </a:r>
            <a:r>
              <a:rPr lang="en-US" err="1"/>
              <a:t>hagi</a:t>
            </a:r>
            <a:r>
              <a:rPr lang="en-US"/>
              <a:t> </a:t>
            </a:r>
            <a:r>
              <a:rPr lang="en-US" err="1"/>
              <a:t>resolt</a:t>
            </a:r>
            <a:r>
              <a:rPr lang="en-US"/>
              <a:t> </a:t>
            </a:r>
            <a:r>
              <a:rPr lang="en-US" err="1"/>
              <a:t>els</a:t>
            </a:r>
            <a:r>
              <a:rPr lang="en-US"/>
              <a:t> possibles </a:t>
            </a:r>
            <a:r>
              <a:rPr lang="en-US" err="1"/>
              <a:t>dubtes</a:t>
            </a:r>
            <a:r>
              <a:rPr lang="en-US"/>
              <a:t> que </a:t>
            </a:r>
            <a:r>
              <a:rPr lang="en-US" err="1"/>
              <a:t>pugui</a:t>
            </a:r>
            <a:r>
              <a:rPr lang="en-US"/>
              <a:t> </a:t>
            </a:r>
            <a:r>
              <a:rPr lang="en-US" err="1"/>
              <a:t>tenir</a:t>
            </a:r>
            <a:r>
              <a:rPr lang="en-US"/>
              <a:t> la persona.</a:t>
            </a:r>
          </a:p>
          <a:p>
            <a:r>
              <a:rPr lang="en-US" err="1"/>
              <a:t>Sedació</a:t>
            </a:r>
            <a:r>
              <a:rPr lang="en-US"/>
              <a:t>:</a:t>
            </a:r>
          </a:p>
          <a:p>
            <a:r>
              <a:rPr lang="en-US"/>
              <a:t>En </a:t>
            </a:r>
            <a:r>
              <a:rPr lang="en-US" err="1"/>
              <a:t>alguns</a:t>
            </a:r>
            <a:r>
              <a:rPr lang="en-US"/>
              <a:t> </a:t>
            </a:r>
            <a:r>
              <a:rPr lang="en-US" err="1"/>
              <a:t>casos</a:t>
            </a:r>
            <a:r>
              <a:rPr lang="en-US"/>
              <a:t>, </a:t>
            </a:r>
            <a:r>
              <a:rPr lang="en-US" err="1"/>
              <a:t>serà</a:t>
            </a:r>
            <a:r>
              <a:rPr lang="en-US"/>
              <a:t> </a:t>
            </a:r>
            <a:r>
              <a:rPr lang="en-US" err="1"/>
              <a:t>necessari</a:t>
            </a:r>
            <a:r>
              <a:rPr lang="en-US"/>
              <a:t> </a:t>
            </a:r>
            <a:r>
              <a:rPr lang="en-US" err="1"/>
              <a:t>una</a:t>
            </a:r>
            <a:r>
              <a:rPr lang="en-US"/>
              <a:t> </a:t>
            </a:r>
            <a:r>
              <a:rPr lang="en-US" err="1"/>
              <a:t>visita</a:t>
            </a:r>
            <a:r>
              <a:rPr lang="en-US"/>
              <a:t> </a:t>
            </a:r>
            <a:r>
              <a:rPr lang="en-US" err="1"/>
              <a:t>prèvia</a:t>
            </a:r>
            <a:r>
              <a:rPr lang="en-US"/>
              <a:t> </a:t>
            </a:r>
            <a:r>
              <a:rPr lang="en-US" err="1"/>
              <a:t>amb</a:t>
            </a:r>
            <a:r>
              <a:rPr lang="en-US"/>
              <a:t> </a:t>
            </a:r>
            <a:r>
              <a:rPr lang="en-US" err="1"/>
              <a:t>el</a:t>
            </a:r>
            <a:r>
              <a:rPr lang="en-US"/>
              <a:t> </a:t>
            </a:r>
            <a:r>
              <a:rPr lang="en-US" err="1"/>
              <a:t>servei</a:t>
            </a:r>
            <a:r>
              <a:rPr lang="en-US"/>
              <a:t> </a:t>
            </a:r>
            <a:r>
              <a:rPr lang="en-US" err="1"/>
              <a:t>d’anestesiologia</a:t>
            </a:r>
            <a:r>
              <a:rPr lang="en-US"/>
              <a:t>, per a </a:t>
            </a:r>
            <a:r>
              <a:rPr lang="en-US" err="1"/>
              <a:t>valorar</a:t>
            </a:r>
            <a:r>
              <a:rPr lang="en-US"/>
              <a:t> </a:t>
            </a:r>
            <a:r>
              <a:rPr lang="en-US" err="1"/>
              <a:t>el</a:t>
            </a:r>
            <a:r>
              <a:rPr lang="en-US"/>
              <a:t> </a:t>
            </a:r>
            <a:r>
              <a:rPr lang="en-US" err="1"/>
              <a:t>risc</a:t>
            </a:r>
            <a:r>
              <a:rPr lang="en-US"/>
              <a:t> que pot </a:t>
            </a:r>
            <a:r>
              <a:rPr lang="en-US" err="1"/>
              <a:t>tenir</a:t>
            </a:r>
            <a:r>
              <a:rPr lang="en-US"/>
              <a:t> la </a:t>
            </a:r>
            <a:r>
              <a:rPr lang="en-US" err="1"/>
              <a:t>sedació</a:t>
            </a:r>
            <a:r>
              <a:rPr lang="en-US"/>
              <a:t> </a:t>
            </a:r>
            <a:r>
              <a:rPr lang="en-US" err="1"/>
              <a:t>en</a:t>
            </a:r>
            <a:r>
              <a:rPr lang="en-US"/>
              <a:t> </a:t>
            </a:r>
            <a:r>
              <a:rPr lang="en-US" err="1"/>
              <a:t>algunes</a:t>
            </a:r>
            <a:r>
              <a:rPr lang="en-US"/>
              <a:t> </a:t>
            </a:r>
            <a:r>
              <a:rPr lang="en-US" err="1"/>
              <a:t>persones</a:t>
            </a:r>
            <a:r>
              <a:rPr lang="en-US"/>
              <a:t>. El </a:t>
            </a:r>
            <a:r>
              <a:rPr lang="en-US" err="1"/>
              <a:t>dia</a:t>
            </a:r>
            <a:r>
              <a:rPr lang="en-US"/>
              <a:t> de la </a:t>
            </a:r>
            <a:r>
              <a:rPr lang="en-US" err="1"/>
              <a:t>colonoscòpia</a:t>
            </a:r>
            <a:r>
              <a:rPr lang="en-US"/>
              <a:t> </a:t>
            </a:r>
            <a:r>
              <a:rPr lang="en-US" err="1"/>
              <a:t>caldrà</a:t>
            </a:r>
            <a:r>
              <a:rPr lang="en-US"/>
              <a:t> que </a:t>
            </a:r>
            <a:r>
              <a:rPr lang="en-US" err="1"/>
              <a:t>el</a:t>
            </a:r>
            <a:r>
              <a:rPr lang="en-US"/>
              <a:t> </a:t>
            </a:r>
            <a:r>
              <a:rPr lang="en-US" err="1"/>
              <a:t>consentiment</a:t>
            </a:r>
            <a:r>
              <a:rPr lang="en-US"/>
              <a:t> </a:t>
            </a:r>
            <a:r>
              <a:rPr lang="en-US" err="1"/>
              <a:t>informat</a:t>
            </a:r>
            <a:r>
              <a:rPr lang="en-US"/>
              <a:t> de la </a:t>
            </a:r>
            <a:r>
              <a:rPr lang="en-US" err="1"/>
              <a:t>sedació</a:t>
            </a:r>
            <a:r>
              <a:rPr lang="en-US"/>
              <a:t> </a:t>
            </a:r>
            <a:r>
              <a:rPr lang="en-US" err="1"/>
              <a:t>estigui</a:t>
            </a:r>
            <a:r>
              <a:rPr lang="en-US"/>
              <a:t> </a:t>
            </a:r>
            <a:r>
              <a:rPr lang="en-US" err="1"/>
              <a:t>signat</a:t>
            </a:r>
            <a:r>
              <a:rPr lang="en-US"/>
              <a:t> pel </a:t>
            </a:r>
            <a:r>
              <a:rPr lang="en-US" err="1"/>
              <a:t>pacient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pel </a:t>
            </a:r>
            <a:r>
              <a:rPr lang="en-US" err="1"/>
              <a:t>facultatiu</a:t>
            </a:r>
            <a:r>
              <a:rPr lang="en-US"/>
              <a:t>.</a:t>
            </a:r>
          </a:p>
          <a:p>
            <a:r>
              <a:rPr lang="en-US"/>
              <a:t>La </a:t>
            </a:r>
            <a:r>
              <a:rPr lang="en-US" err="1"/>
              <a:t>medicació</a:t>
            </a:r>
            <a:r>
              <a:rPr lang="en-US"/>
              <a:t> per la </a:t>
            </a:r>
            <a:r>
              <a:rPr lang="en-US" err="1"/>
              <a:t>sedació</a:t>
            </a:r>
            <a:r>
              <a:rPr lang="en-US"/>
              <a:t> </a:t>
            </a:r>
            <a:r>
              <a:rPr lang="en-US" err="1"/>
              <a:t>l’establirà</a:t>
            </a:r>
            <a:r>
              <a:rPr lang="en-US"/>
              <a:t> </a:t>
            </a:r>
            <a:r>
              <a:rPr lang="en-US" err="1"/>
              <a:t>el</a:t>
            </a:r>
            <a:r>
              <a:rPr lang="en-US"/>
              <a:t> protocol de </a:t>
            </a:r>
            <a:r>
              <a:rPr lang="en-US" err="1"/>
              <a:t>cada</a:t>
            </a:r>
            <a:r>
              <a:rPr lang="en-US"/>
              <a:t> </a:t>
            </a:r>
            <a:r>
              <a:rPr lang="en-US" err="1"/>
              <a:t>centre</a:t>
            </a:r>
            <a:r>
              <a:rPr lang="en-US"/>
              <a:t>.</a:t>
            </a:r>
          </a:p>
          <a:p>
            <a:r>
              <a:rPr lang="en-US" err="1"/>
              <a:t>Colonoscòpia</a:t>
            </a:r>
            <a:r>
              <a:rPr lang="en-US"/>
              <a:t>:</a:t>
            </a:r>
          </a:p>
          <a:p>
            <a:r>
              <a:rPr lang="en-US" err="1"/>
              <a:t>L’exploració</a:t>
            </a:r>
            <a:r>
              <a:rPr lang="en-US"/>
              <a:t> pot ser </a:t>
            </a:r>
            <a:r>
              <a:rPr lang="en-US" err="1"/>
              <a:t>diagnòstica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, </a:t>
            </a:r>
            <a:r>
              <a:rPr lang="en-US" err="1"/>
              <a:t>en</a:t>
            </a:r>
            <a:r>
              <a:rPr lang="en-US"/>
              <a:t> </a:t>
            </a:r>
            <a:r>
              <a:rPr lang="en-US" err="1"/>
              <a:t>funció</a:t>
            </a:r>
            <a:r>
              <a:rPr lang="en-US"/>
              <a:t> de les </a:t>
            </a:r>
            <a:r>
              <a:rPr lang="en-US" err="1"/>
              <a:t>troballes</a:t>
            </a:r>
            <a:r>
              <a:rPr lang="en-US"/>
              <a:t>, </a:t>
            </a:r>
            <a:r>
              <a:rPr lang="en-US" err="1"/>
              <a:t>terapèutica</a:t>
            </a:r>
            <a:r>
              <a:rPr lang="en-US"/>
              <a:t>. En </a:t>
            </a:r>
            <a:r>
              <a:rPr lang="en-US" err="1"/>
              <a:t>alguns</a:t>
            </a:r>
            <a:r>
              <a:rPr lang="en-US"/>
              <a:t> </a:t>
            </a:r>
            <a:r>
              <a:rPr lang="en-US" err="1"/>
              <a:t>casos</a:t>
            </a:r>
            <a:r>
              <a:rPr lang="en-US"/>
              <a:t> es </a:t>
            </a:r>
            <a:r>
              <a:rPr lang="en-US" err="1"/>
              <a:t>realitzarà</a:t>
            </a:r>
            <a:r>
              <a:rPr lang="en-US"/>
              <a:t> </a:t>
            </a:r>
            <a:r>
              <a:rPr lang="en-US" err="1"/>
              <a:t>una</a:t>
            </a:r>
            <a:r>
              <a:rPr lang="en-US"/>
              <a:t> </a:t>
            </a:r>
            <a:r>
              <a:rPr lang="en-US" err="1"/>
              <a:t>polipectomia</a:t>
            </a:r>
            <a:r>
              <a:rPr lang="en-US"/>
              <a:t> o </a:t>
            </a:r>
            <a:r>
              <a:rPr lang="en-US" err="1"/>
              <a:t>una</a:t>
            </a:r>
            <a:r>
              <a:rPr lang="en-US"/>
              <a:t> </a:t>
            </a:r>
            <a:r>
              <a:rPr lang="en-US" err="1"/>
              <a:t>biòpsia</a:t>
            </a:r>
            <a:r>
              <a:rPr lang="en-US"/>
              <a:t> de mucosa. Les </a:t>
            </a:r>
            <a:r>
              <a:rPr lang="en-US" err="1"/>
              <a:t>mostres</a:t>
            </a:r>
            <a:r>
              <a:rPr lang="en-US"/>
              <a:t> es </a:t>
            </a:r>
            <a:r>
              <a:rPr lang="en-US" err="1"/>
              <a:t>derivaran</a:t>
            </a:r>
            <a:r>
              <a:rPr lang="en-US"/>
              <a:t> al </a:t>
            </a:r>
            <a:r>
              <a:rPr lang="en-US" err="1"/>
              <a:t>servei</a:t>
            </a:r>
            <a:r>
              <a:rPr lang="en-US"/>
              <a:t> </a:t>
            </a:r>
            <a:r>
              <a:rPr lang="en-US" err="1"/>
              <a:t>d’anatomia</a:t>
            </a:r>
            <a:endParaRPr lang="en-US"/>
          </a:p>
          <a:p>
            <a:r>
              <a:rPr lang="en-US" err="1"/>
              <a:t>patològica</a:t>
            </a:r>
            <a:r>
              <a:rPr lang="en-US"/>
              <a:t> </a:t>
            </a:r>
            <a:r>
              <a:rPr lang="en-US" err="1"/>
              <a:t>corresponent</a:t>
            </a:r>
            <a:r>
              <a:rPr lang="en-US"/>
              <a:t> </a:t>
            </a:r>
            <a:r>
              <a:rPr lang="en-US" err="1"/>
              <a:t>en</a:t>
            </a:r>
            <a:r>
              <a:rPr lang="en-US"/>
              <a:t> </a:t>
            </a:r>
            <a:r>
              <a:rPr lang="en-US" err="1"/>
              <a:t>cada</a:t>
            </a:r>
            <a:r>
              <a:rPr lang="en-US"/>
              <a:t> </a:t>
            </a:r>
            <a:r>
              <a:rPr lang="en-US" err="1"/>
              <a:t>centre</a:t>
            </a:r>
            <a:r>
              <a:rPr lang="en-US"/>
              <a:t>.</a:t>
            </a:r>
          </a:p>
          <a:p>
            <a:r>
              <a:rPr lang="en-US"/>
              <a:t>Els </a:t>
            </a:r>
            <a:r>
              <a:rPr lang="en-US" err="1"/>
              <a:t>signes</a:t>
            </a:r>
            <a:r>
              <a:rPr lang="en-US"/>
              <a:t> </a:t>
            </a:r>
            <a:r>
              <a:rPr lang="en-US" err="1"/>
              <a:t>d’alarma</a:t>
            </a:r>
            <a:r>
              <a:rPr lang="en-US"/>
              <a:t> </a:t>
            </a:r>
            <a:r>
              <a:rPr lang="en-US" err="1"/>
              <a:t>després</a:t>
            </a:r>
            <a:r>
              <a:rPr lang="en-US"/>
              <a:t> de </a:t>
            </a:r>
            <a:r>
              <a:rPr lang="en-US" err="1"/>
              <a:t>l’exploració</a:t>
            </a:r>
            <a:r>
              <a:rPr lang="en-US"/>
              <a:t> </a:t>
            </a:r>
            <a:r>
              <a:rPr lang="en-US" err="1"/>
              <a:t>són</a:t>
            </a:r>
            <a:r>
              <a:rPr lang="en-US"/>
              <a:t>:</a:t>
            </a:r>
          </a:p>
          <a:p>
            <a:r>
              <a:rPr lang="en-US"/>
              <a:t>· </a:t>
            </a:r>
            <a:r>
              <a:rPr lang="en-US" err="1"/>
              <a:t>Alteració</a:t>
            </a:r>
            <a:r>
              <a:rPr lang="en-US"/>
              <a:t> de </a:t>
            </a:r>
            <a:r>
              <a:rPr lang="en-US" err="1"/>
              <a:t>signes</a:t>
            </a:r>
            <a:r>
              <a:rPr lang="en-US"/>
              <a:t> vitals </a:t>
            </a:r>
            <a:r>
              <a:rPr lang="en-US" err="1"/>
              <a:t>hemodinàmics</a:t>
            </a:r>
            <a:r>
              <a:rPr lang="en-US"/>
              <a:t>.</a:t>
            </a:r>
          </a:p>
          <a:p>
            <a:r>
              <a:rPr lang="en-US"/>
              <a:t>· </a:t>
            </a:r>
            <a:r>
              <a:rPr lang="en-US" err="1"/>
              <a:t>Hemorràgia</a:t>
            </a:r>
            <a:r>
              <a:rPr lang="en-US"/>
              <a:t> </a:t>
            </a:r>
            <a:r>
              <a:rPr lang="en-US" err="1"/>
              <a:t>digestiva</a:t>
            </a:r>
            <a:r>
              <a:rPr lang="en-US"/>
              <a:t>.</a:t>
            </a:r>
          </a:p>
          <a:p>
            <a:r>
              <a:rPr lang="en-US"/>
              <a:t>· </a:t>
            </a:r>
            <a:r>
              <a:rPr lang="en-US" err="1"/>
              <a:t>Deposicions</a:t>
            </a:r>
            <a:r>
              <a:rPr lang="en-US"/>
              <a:t> </a:t>
            </a:r>
            <a:r>
              <a:rPr lang="en-US" err="1"/>
              <a:t>amb</a:t>
            </a:r>
            <a:r>
              <a:rPr lang="en-US"/>
              <a:t> sang </a:t>
            </a:r>
            <a:r>
              <a:rPr lang="en-US" err="1"/>
              <a:t>contínues</a:t>
            </a:r>
            <a:r>
              <a:rPr lang="en-US"/>
              <a:t>.</a:t>
            </a:r>
          </a:p>
          <a:p>
            <a:r>
              <a:rPr lang="en-US"/>
              <a:t>· Dolor abdominal </a:t>
            </a:r>
            <a:r>
              <a:rPr lang="en-US" err="1"/>
              <a:t>intens</a:t>
            </a:r>
            <a:r>
              <a:rPr lang="en-US"/>
              <a:t>.</a:t>
            </a:r>
          </a:p>
          <a:p>
            <a:r>
              <a:rPr lang="en-US"/>
              <a:t>· Febre.</a:t>
            </a:r>
          </a:p>
          <a:p>
            <a:r>
              <a:rPr lang="en-US"/>
              <a:t>· </a:t>
            </a:r>
            <a:r>
              <a:rPr lang="en-US" err="1"/>
              <a:t>Mareig</a:t>
            </a:r>
            <a:r>
              <a:rPr lang="en-US"/>
              <a:t>.</a:t>
            </a:r>
          </a:p>
          <a:p>
            <a:r>
              <a:rPr lang="en-US"/>
              <a:t>· </a:t>
            </a:r>
            <a:r>
              <a:rPr lang="en-US" err="1"/>
              <a:t>Debilitat</a:t>
            </a:r>
            <a:r>
              <a:rPr lang="en-US"/>
              <a:t>.</a:t>
            </a:r>
          </a:p>
          <a:p>
            <a:r>
              <a:rPr lang="en-US"/>
              <a:t>Davant de </a:t>
            </a:r>
            <a:r>
              <a:rPr lang="en-US" err="1"/>
              <a:t>qualsevol</a:t>
            </a:r>
            <a:r>
              <a:rPr lang="en-US"/>
              <a:t> </a:t>
            </a:r>
            <a:r>
              <a:rPr lang="en-US" err="1"/>
              <a:t>d’aquests</a:t>
            </a:r>
            <a:r>
              <a:rPr lang="en-US"/>
              <a:t> </a:t>
            </a:r>
            <a:r>
              <a:rPr lang="en-US" err="1"/>
              <a:t>signes</a:t>
            </a:r>
            <a:r>
              <a:rPr lang="en-US"/>
              <a:t>, es </a:t>
            </a:r>
            <a:r>
              <a:rPr lang="en-US" err="1"/>
              <a:t>recomana</a:t>
            </a:r>
            <a:r>
              <a:rPr lang="en-US"/>
              <a:t> </a:t>
            </a:r>
            <a:r>
              <a:rPr lang="en-US" err="1"/>
              <a:t>acudir</a:t>
            </a:r>
            <a:r>
              <a:rPr lang="en-US"/>
              <a:t> a </a:t>
            </a:r>
            <a:r>
              <a:rPr lang="en-US" err="1"/>
              <a:t>urgències</a:t>
            </a:r>
            <a:r>
              <a:rPr lang="en-US"/>
              <a:t>.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CCC15-5BF4-4767-B596-0F75216F381B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132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F7546-F8A6-93A0-1F76-8E21CF0BA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C2525B02-C467-9431-E9D9-233CF5A7B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96FB8F95-9272-E538-B9C0-448CB530C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BCE8E061-2FE2-4FF2-056E-FB8D4D0A0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CCC15-5BF4-4767-B596-0F75216F381B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69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28A65-F114-6365-E84E-B291F7D8B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E1AF3D1E-8B23-FC26-21DE-580F16A9B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16403971-ABFA-BAEE-E26B-0180B5379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a-ES"/>
              <a:t>(més informació) El càncer de còlon pot no provocar molèsties fins que es troba en una fase avançada. Per això, és fonamental detectar-lo precoçment, abans que apareguin els primers senyals.</a:t>
            </a:r>
            <a:endParaRPr lang="en-US"/>
          </a:p>
          <a:p>
            <a:pPr algn="just"/>
            <a:r>
              <a:rPr lang="ca-ES"/>
              <a:t>Alguns dels símptomes que poden aparèixer són:</a:t>
            </a:r>
            <a:endParaRPr lang="en-US"/>
          </a:p>
          <a:p>
            <a:pPr marL="285750" indent="-285750" algn="just">
              <a:buFont typeface="Wingdings,Sans-Serif"/>
              <a:buChar char="▪"/>
            </a:pPr>
            <a:r>
              <a:rPr lang="ca-ES"/>
              <a:t>Sang a la femta.</a:t>
            </a:r>
            <a:endParaRPr lang="en-US"/>
          </a:p>
          <a:p>
            <a:pPr marL="285750" indent="-285750" algn="just">
              <a:buFont typeface="Wingdings,Sans-Serif"/>
              <a:buChar char="▪"/>
            </a:pPr>
            <a:r>
              <a:rPr lang="ca-ES"/>
              <a:t>Canvis en el ritme o la consistència de les deposicions (diarrea o restrenyiment).</a:t>
            </a:r>
            <a:endParaRPr lang="en-US"/>
          </a:p>
          <a:p>
            <a:pPr marL="285750" indent="-285750" algn="just">
              <a:buFont typeface="Wingdings,Sans-Serif"/>
              <a:buChar char="▪"/>
            </a:pPr>
            <a:r>
              <a:rPr lang="ca-ES"/>
              <a:t>Dolors abdominals persistents.</a:t>
            </a:r>
            <a:endParaRPr lang="en-US"/>
          </a:p>
          <a:p>
            <a:pPr marL="285750" indent="-285750" algn="just">
              <a:buFont typeface="Wingdings,Sans-Serif"/>
              <a:buChar char="▪"/>
            </a:pPr>
            <a:r>
              <a:rPr lang="ca-ES"/>
              <a:t>Pèrdua de pes sense una causa aparent.</a:t>
            </a:r>
            <a:endParaRPr lang="en-US"/>
          </a:p>
          <a:p>
            <a:pPr algn="just"/>
            <a:r>
              <a:rPr lang="ca-ES"/>
              <a:t>Si experimentes algun d’aquests símptomes, consulta el teu centre de salut. Encara que sovint poden estar relacionats amb altres afeccions, el millor és descartar qualsevol problema amb l’ajuda del teu metge o metgessa de família.</a:t>
            </a:r>
            <a:endParaRPr lang="en-US"/>
          </a:p>
          <a:p>
            <a:pPr algn="just"/>
            <a:endParaRPr lang="ca-ES"/>
          </a:p>
          <a:p>
            <a:endParaRPr lang="en-U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5CE11BC4-8A0B-7199-811D-3480B304B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CCC15-5BF4-4767-B596-0F75216F381B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398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6AE34-7256-913D-2169-84FDE59A2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4DD86E39-7EAD-F607-E848-2C7B41720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7C94DDA0-77CD-01A9-9E61-6E7A98C70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52FFE311-F9A6-F103-7686-754A14D79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CCC15-5BF4-4767-B596-0F75216F381B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5764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C21AE-213F-F27B-D8B9-5FE74ACE2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4F3DBB85-1208-67D7-2538-01F64EF4E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CF695D78-0386-DF07-A472-A31221875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CE4BCF8B-DFFF-C0AD-5294-42E76E210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CCC15-5BF4-4767-B596-0F75216F381B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2685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25F72-DB48-36C5-1C85-05F60BDA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F0BC1214-4434-C14B-15C6-A5054A55E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839BA9B2-D1BF-5314-47E1-60328E76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ca-ES"/>
              <a:t>El càncer de còlon i recte és el càncer més freqüent entre les persones de més de 50 anys. Es desenvolupa en l’interior del budell gros a partir de petites lesions (anomenades pòlips), que es poden extirpar abans de convertir-se en càncer. Tanmateix, si es detecta com a càncer però en una fase precoç, és molt fàcil de tractar i té moltes probabilitats de curació. </a:t>
            </a:r>
            <a:endParaRPr lang="en-US"/>
          </a:p>
          <a:p>
            <a:pPr algn="just">
              <a:spcAft>
                <a:spcPts val="600"/>
              </a:spcAft>
            </a:pPr>
            <a:r>
              <a:rPr lang="ca-ES"/>
              <a:t>La detecció precoç del càncer colorectal té per objectiu detectar la malaltia en estadis inicials, quan encara no presenta símptomes i té altes probabilitats de curació.</a:t>
            </a: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B5DE2F3-4BBF-E301-1591-69B6AA4A9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CCC15-5BF4-4767-B596-0F75216F381B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598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C8980-3E5E-37B9-651F-7BF3756E3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546CD9-C4EA-4BD4-DF84-9D0034A29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B3E6E0-9967-6783-F847-137443F9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89B6-04A3-474E-8524-5D6F340538E0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F6FB05-A0E1-D6CF-9DE1-848B6760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6C366A-531C-C328-6734-8955F968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D224-7A56-4BBF-AEC7-34D6B0C655C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293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AB51A-99C8-8C36-03E1-090C47E4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A23B8-A839-5FC9-6C1D-4DD9A0301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840D2-54A2-B6F8-61DE-256BDED6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89B6-04A3-474E-8524-5D6F340538E0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8B4381-B042-502A-DB8C-6438E68E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8E774E-AE87-DDF9-9110-E383E863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D224-7A56-4BBF-AEC7-34D6B0C655C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10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DF3714-7733-B031-639C-7923BF9C2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9FBC7C-FE2E-E591-65D5-89A8BF7E2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00F3C9-BED1-249E-C1F1-DD4F8864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89B6-04A3-474E-8524-5D6F340538E0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3FB239-0331-E882-5BDA-A2E5FC13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553190-562A-8A50-9974-753BF68D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D224-7A56-4BBF-AEC7-34D6B0C655C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6999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AB139-7350-98AD-4CB5-8B55EDE8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85B3E7-F696-B7C7-8CDA-4CF20800D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BA72C8-D115-133D-C78D-ADA5F293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89B6-04A3-474E-8524-5D6F340538E0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F83CE3-4343-C8E0-3478-690B36CD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8C8D75-22A9-9E90-9E7D-8CFFC78B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D224-7A56-4BBF-AEC7-34D6B0C655C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042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19645-2205-C2C1-2ED4-D1D7E620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CF0918-5CB7-1104-1009-9AD94A2BD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C9BB78-5A0F-8BB8-F827-AE27574F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89B6-04A3-474E-8524-5D6F340538E0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A10FC0-8BE4-4304-61E2-19FED65C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4B6650-F75B-DA9A-5407-D414EAC6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D224-7A56-4BBF-AEC7-34D6B0C655C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822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F8BDE-A8DD-2EF6-9465-16E4C4C4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8AC842-D9ED-2BCB-DB6B-3BDCD576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8F6FCC-8323-B50E-C4BA-7838A1EE1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C7B62D-6014-88DD-7AD0-89FC31ED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89B6-04A3-474E-8524-5D6F340538E0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570747-3424-35DB-F076-72F3B8E3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4FFBC2-6935-3A5F-16FA-E0999AD5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D224-7A56-4BBF-AEC7-34D6B0C655C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197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47006-3080-A74C-D234-2AE00DA0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1F5B6A-1FD4-0DBE-26A9-B0A3DB9AB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624AB0-E400-2720-FA19-4DD51AD6C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C71E15-46F8-195F-59B6-48771284B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A834E8-A58A-213A-5A39-51B0BCA9E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B782DA-AC7B-B225-DDB0-DB03D9F7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89B6-04A3-474E-8524-5D6F340538E0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9D8E28-20EB-38BE-C8EA-15375A51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002930-7304-57FF-D6F0-73DA172E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D224-7A56-4BBF-AEC7-34D6B0C655C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129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CA43A-31E1-6900-AA04-CEB76077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15A5CC-81EB-CE25-D2E8-D55C9085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89B6-04A3-474E-8524-5D6F340538E0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CA7754-FCB5-B4F2-82EF-1FBC7207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3C6BB3-72FD-EBF0-A0C1-05669575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D224-7A56-4BBF-AEC7-34D6B0C655C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006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3E4471-8F97-6D80-D41C-53E1ADAC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89B6-04A3-474E-8524-5D6F340538E0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780E8F-FCBB-108E-A664-99C8B7CE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EF1234-60C5-77AC-B258-44F15A99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D224-7A56-4BBF-AEC7-34D6B0C655C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857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DDBA7-671F-4E1F-30FC-475C5D46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D71BF4-A5BE-2FFD-9C08-D71EBF22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FF3B83-AEA4-8E5F-6E95-A1197B7C4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9A3B3E-C9F5-6878-2BA8-1FAB80E0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89B6-04A3-474E-8524-5D6F340538E0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7F94B5-9C3A-475B-8C42-0FE6D8BC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BAEF02-D568-3F55-2807-64891FEF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D224-7A56-4BBF-AEC7-34D6B0C655C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337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C3107-308A-E869-2F9B-E6F900FB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5775C6-C3E9-8739-1234-4CB01C40C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3F39D8-2F61-34C4-54C2-84E5A039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4F2ED2-26E6-F601-F638-80B2A1C4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89B6-04A3-474E-8524-5D6F340538E0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659CED-A413-0695-CF00-FC2955E8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D12C6D-DC04-5883-65D9-89B9175B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D224-7A56-4BBF-AEC7-34D6B0C655C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906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F6F59C-7BD0-F90A-C2DB-1AC0CBC8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95F7B2-967C-27FF-D8F6-E60D3AF8F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9DC04C-7BD4-EA13-8854-A03E572C6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A89B6-04A3-474E-8524-5D6F340538E0}" type="datetimeFigureOut">
              <a:rPr lang="ca-ES" smtClean="0"/>
              <a:t>7/5/2025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F02338-A950-0D40-74BF-FA21986EE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9678D0-6E4B-B40D-F959-A79A712CC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E5D224-7A56-4BBF-AEC7-34D6B0C655C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089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747303" y="2378598"/>
            <a:ext cx="8636159" cy="978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200" dirty="0">
                <a:latin typeface="Aptos"/>
                <a:cs typeface="Calibri"/>
              </a:rPr>
              <a:t>El càncer colorectal és un dels més freqüents entre els homes i les dones de més de 50 anys. La majoria de vegades es desenvolupa a partir de petites lesions (pòlips) a l’interior de l’intestí gros, que poden acabar convertint-se en un càncer si no es treuen a temps. Si es detecta a aviat, és més fàcil de curar.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latin typeface="Aptos"/>
                <a:cs typeface="Calibri"/>
              </a:rPr>
              <a:t>No t'ho pensis  més, la prevenció és a les teves mans!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886DD4-D70E-7F8E-D36E-9573DE72C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42556"/>
              </p:ext>
            </p:extLst>
          </p:nvPr>
        </p:nvGraphicFramePr>
        <p:xfrm>
          <a:off x="1854200" y="3429000"/>
          <a:ext cx="8424000" cy="2916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/>
                        <a:t>Qui pot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sz="12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72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puc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22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he de fer la prova de sang oculta en femta? 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951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després de fer-me la prova?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9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La prova diagnòstica: la colonoscòpia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34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Què passa si em detecten un càncer?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237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Què és el càncer de còlon i recte?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604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Com puc prevenir el càncer de còlon i recte?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362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Formulari de consultes</a:t>
                      </a:r>
                      <a:endParaRPr lang="ca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545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51B7091F-335A-C20B-4578-D6701C6B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78" t="11617" r="23377" b="61933"/>
          <a:stretch/>
        </p:blipFill>
        <p:spPr>
          <a:xfrm>
            <a:off x="1637769" y="-1"/>
            <a:ext cx="8855228" cy="23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3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3D6BD-1D08-DCB6-A95F-E11288574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2901468C-D2AB-6089-5A01-3FDF1F6985FE}"/>
              </a:ext>
            </a:extLst>
          </p:cNvPr>
          <p:cNvGrpSpPr/>
          <p:nvPr/>
        </p:nvGrpSpPr>
        <p:grpSpPr>
          <a:xfrm>
            <a:off x="1097381" y="268932"/>
            <a:ext cx="9997237" cy="6320135"/>
            <a:chOff x="1076264" y="124969"/>
            <a:chExt cx="9997237" cy="6320135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AF7A16C4-647E-DC5A-6BAD-F543AC2774AD}"/>
                </a:ext>
              </a:extLst>
            </p:cNvPr>
            <p:cNvSpPr txBox="1"/>
            <p:nvPr/>
          </p:nvSpPr>
          <p:spPr>
            <a:xfrm>
              <a:off x="2675235" y="124969"/>
              <a:ext cx="68415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4800" b="1" dirty="0">
                  <a:solidFill>
                    <a:schemeClr val="accent1"/>
                  </a:solidFill>
                </a:rPr>
                <a:t>COM PUC PREVENIR EL CÀNCER COLORECTAL?</a:t>
              </a:r>
            </a:p>
          </p:txBody>
        </p:sp>
        <p:pic>
          <p:nvPicPr>
            <p:cNvPr id="12" name="Gráfico 11" descr="Bolsa de la compra con relleno sólido">
              <a:extLst>
                <a:ext uri="{FF2B5EF4-FFF2-40B4-BE49-F238E27FC236}">
                  <a16:creationId xmlns:a16="http://schemas.microsoft.com/office/drawing/2014/main" id="{212C777D-45D1-33D7-E6A5-EF51B6377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06123" y="4790374"/>
              <a:ext cx="1166161" cy="1166161"/>
            </a:xfrm>
            <a:prstGeom prst="rect">
              <a:avLst/>
            </a:prstGeom>
          </p:spPr>
        </p:pic>
        <p:pic>
          <p:nvPicPr>
            <p:cNvPr id="21" name="Gráfico 20" descr="Pérdida de peso con relleno sólido">
              <a:extLst>
                <a:ext uri="{FF2B5EF4-FFF2-40B4-BE49-F238E27FC236}">
                  <a16:creationId xmlns:a16="http://schemas.microsoft.com/office/drawing/2014/main" id="{ACA59A07-893D-7C5C-64DD-797793498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69304" y="3456642"/>
              <a:ext cx="1231869" cy="1231869"/>
            </a:xfrm>
            <a:prstGeom prst="rect">
              <a:avLst/>
            </a:prstGeom>
          </p:spPr>
        </p:pic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AB4014BB-2637-05C5-E2B8-16EFFBF17515}"/>
                </a:ext>
              </a:extLst>
            </p:cNvPr>
            <p:cNvGrpSpPr/>
            <p:nvPr/>
          </p:nvGrpSpPr>
          <p:grpSpPr>
            <a:xfrm>
              <a:off x="6181792" y="4810384"/>
              <a:ext cx="1430631" cy="1344717"/>
              <a:chOff x="9736909" y="2298961"/>
              <a:chExt cx="1479827" cy="1495689"/>
            </a:xfrm>
          </p:grpSpPr>
          <p:pic>
            <p:nvPicPr>
              <p:cNvPr id="19" name="Gráfico 18" descr="Mancuerna con relleno sólido">
                <a:extLst>
                  <a:ext uri="{FF2B5EF4-FFF2-40B4-BE49-F238E27FC236}">
                    <a16:creationId xmlns:a16="http://schemas.microsoft.com/office/drawing/2014/main" id="{40AB90CA-DDBF-3D4D-0815-2BDD7CFFF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756393" y="2898033"/>
                <a:ext cx="896617" cy="896617"/>
              </a:xfrm>
              <a:prstGeom prst="rect">
                <a:avLst/>
              </a:prstGeom>
            </p:spPr>
          </p:pic>
          <p:pic>
            <p:nvPicPr>
              <p:cNvPr id="23" name="Gráfico 22" descr="Elíptico con relleno sólido">
                <a:extLst>
                  <a:ext uri="{FF2B5EF4-FFF2-40B4-BE49-F238E27FC236}">
                    <a16:creationId xmlns:a16="http://schemas.microsoft.com/office/drawing/2014/main" id="{5AA9C33D-2289-1922-A584-40791CEF6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393718" y="2298961"/>
                <a:ext cx="823018" cy="823018"/>
              </a:xfrm>
              <a:prstGeom prst="rect">
                <a:avLst/>
              </a:prstGeom>
            </p:spPr>
          </p:pic>
          <p:pic>
            <p:nvPicPr>
              <p:cNvPr id="25" name="Gráfico 24" descr="Ejecutar con relleno sólido">
                <a:extLst>
                  <a:ext uri="{FF2B5EF4-FFF2-40B4-BE49-F238E27FC236}">
                    <a16:creationId xmlns:a16="http://schemas.microsoft.com/office/drawing/2014/main" id="{6CA0F02D-19BB-6DC6-982C-B85295DEF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736909" y="2312697"/>
                <a:ext cx="823018" cy="823018"/>
              </a:xfrm>
              <a:prstGeom prst="rect">
                <a:avLst/>
              </a:prstGeom>
            </p:spPr>
          </p:pic>
        </p:grpSp>
        <p:pic>
          <p:nvPicPr>
            <p:cNvPr id="27" name="Gráfico 26" descr="No fumar con relleno sólido">
              <a:extLst>
                <a:ext uri="{FF2B5EF4-FFF2-40B4-BE49-F238E27FC236}">
                  <a16:creationId xmlns:a16="http://schemas.microsoft.com/office/drawing/2014/main" id="{68099091-2E81-101A-E0D5-43F460BBA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932501" y="1796272"/>
              <a:ext cx="1231870" cy="1231870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AC3CFDC8-DFD4-B390-8047-DD0B3E3AC822}"/>
                </a:ext>
              </a:extLst>
            </p:cNvPr>
            <p:cNvGrpSpPr/>
            <p:nvPr/>
          </p:nvGrpSpPr>
          <p:grpSpPr>
            <a:xfrm>
              <a:off x="7257529" y="3160533"/>
              <a:ext cx="1231870" cy="1173743"/>
              <a:chOff x="4456535" y="3586772"/>
              <a:chExt cx="1811675" cy="1811675"/>
            </a:xfrm>
          </p:grpSpPr>
          <p:pic>
            <p:nvPicPr>
              <p:cNvPr id="17" name="Gráfico 16" descr="Botella con relleno sólido">
                <a:extLst>
                  <a:ext uri="{FF2B5EF4-FFF2-40B4-BE49-F238E27FC236}">
                    <a16:creationId xmlns:a16="http://schemas.microsoft.com/office/drawing/2014/main" id="{3F2202AE-6C5D-D8B3-FA18-7C48D492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675384" y="3812127"/>
                <a:ext cx="1360966" cy="1360966"/>
              </a:xfrm>
              <a:prstGeom prst="rect">
                <a:avLst/>
              </a:prstGeom>
            </p:spPr>
          </p:pic>
          <p:pic>
            <p:nvPicPr>
              <p:cNvPr id="29" name="Gráfico 28" descr="Señal de negación contorno">
                <a:extLst>
                  <a:ext uri="{FF2B5EF4-FFF2-40B4-BE49-F238E27FC236}">
                    <a16:creationId xmlns:a16="http://schemas.microsoft.com/office/drawing/2014/main" id="{2FB85B92-FEB5-B8B8-345D-4AEE2DE02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4456535" y="3586772"/>
                <a:ext cx="1811675" cy="1811675"/>
              </a:xfrm>
              <a:prstGeom prst="rect">
                <a:avLst/>
              </a:prstGeom>
            </p:spPr>
          </p:pic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586B5284-93FD-D817-68D1-1145A5D59486}"/>
                </a:ext>
              </a:extLst>
            </p:cNvPr>
            <p:cNvGrpSpPr/>
            <p:nvPr/>
          </p:nvGrpSpPr>
          <p:grpSpPr>
            <a:xfrm>
              <a:off x="3009250" y="1773772"/>
              <a:ext cx="1373447" cy="1360966"/>
              <a:chOff x="2593764" y="4912287"/>
              <a:chExt cx="1536561" cy="1492344"/>
            </a:xfrm>
          </p:grpSpPr>
          <p:pic>
            <p:nvPicPr>
              <p:cNvPr id="48" name="Gráfico 47" descr="Perrito caliente con relleno sólido">
                <a:extLst>
                  <a:ext uri="{FF2B5EF4-FFF2-40B4-BE49-F238E27FC236}">
                    <a16:creationId xmlns:a16="http://schemas.microsoft.com/office/drawing/2014/main" id="{8D387D96-46C0-1B69-E136-1D44EC106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 rot="16200000">
                <a:off x="3405213" y="5120910"/>
                <a:ext cx="725112" cy="725112"/>
              </a:xfrm>
              <a:prstGeom prst="rect">
                <a:avLst/>
              </a:prstGeom>
            </p:spPr>
          </p:pic>
          <p:pic>
            <p:nvPicPr>
              <p:cNvPr id="50" name="Gráfico 49" descr="Plato tapado con relleno sólido">
                <a:extLst>
                  <a:ext uri="{FF2B5EF4-FFF2-40B4-BE49-F238E27FC236}">
                    <a16:creationId xmlns:a16="http://schemas.microsoft.com/office/drawing/2014/main" id="{AD93233E-4E7F-F421-B00A-121A425CC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2984513" y="549023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2" name="Gráfico 51" descr="Hamburguesa con bebida con relleno sólido">
                <a:extLst>
                  <a:ext uri="{FF2B5EF4-FFF2-40B4-BE49-F238E27FC236}">
                    <a16:creationId xmlns:a16="http://schemas.microsoft.com/office/drawing/2014/main" id="{FA264C32-AC8E-3C61-3923-B87DDB04F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593764" y="4912287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973F8A90-3CCA-8F8B-106E-1B5AA7AAD385}"/>
                </a:ext>
              </a:extLst>
            </p:cNvPr>
            <p:cNvGrpSpPr/>
            <p:nvPr/>
          </p:nvGrpSpPr>
          <p:grpSpPr>
            <a:xfrm>
              <a:off x="4259762" y="2116577"/>
              <a:ext cx="2844128" cy="2680130"/>
              <a:chOff x="4473275" y="1819598"/>
              <a:chExt cx="2844128" cy="2680130"/>
            </a:xfrm>
          </p:grpSpPr>
          <p:pic>
            <p:nvPicPr>
              <p:cNvPr id="58" name="Imagen 57" descr="Una caricatura de una persona&#10;&#10;El contenido generado por IA puede ser incorrecto.">
                <a:extLst>
                  <a:ext uri="{FF2B5EF4-FFF2-40B4-BE49-F238E27FC236}">
                    <a16:creationId xmlns:a16="http://schemas.microsoft.com/office/drawing/2014/main" id="{0053612E-BB71-A300-D487-5DBC4606E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2996" y="1997689"/>
                <a:ext cx="1100111" cy="1519518"/>
              </a:xfrm>
              <a:prstGeom prst="rect">
                <a:avLst/>
              </a:prstGeom>
            </p:spPr>
          </p:pic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853D049F-64FD-33D0-19D6-0D0A51F20970}"/>
                  </a:ext>
                </a:extLst>
              </p:cNvPr>
              <p:cNvSpPr/>
              <p:nvPr/>
            </p:nvSpPr>
            <p:spPr>
              <a:xfrm>
                <a:off x="4473275" y="1819598"/>
                <a:ext cx="2844128" cy="2680130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28465BE4-5A64-FD5C-95C5-37F6BE41CAD6}"/>
                </a:ext>
              </a:extLst>
            </p:cNvPr>
            <p:cNvSpPr/>
            <p:nvPr/>
          </p:nvSpPr>
          <p:spPr>
            <a:xfrm>
              <a:off x="4418091" y="2535476"/>
              <a:ext cx="232420" cy="243938"/>
            </a:xfrm>
            <a:prstGeom prst="ellipse">
              <a:avLst/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36210575-0546-F482-2EC2-78802537438E}"/>
                </a:ext>
              </a:extLst>
            </p:cNvPr>
            <p:cNvSpPr/>
            <p:nvPr/>
          </p:nvSpPr>
          <p:spPr>
            <a:xfrm>
              <a:off x="4156122" y="3651980"/>
              <a:ext cx="232420" cy="243938"/>
            </a:xfrm>
            <a:prstGeom prst="ellipse">
              <a:avLst/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E1DDCB5D-A6C5-3772-7B3D-D3D495E12348}"/>
                </a:ext>
              </a:extLst>
            </p:cNvPr>
            <p:cNvSpPr/>
            <p:nvPr/>
          </p:nvSpPr>
          <p:spPr>
            <a:xfrm>
              <a:off x="6664688" y="2500475"/>
              <a:ext cx="232420" cy="243938"/>
            </a:xfrm>
            <a:prstGeom prst="ellipse">
              <a:avLst/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5C501506-64DF-772B-A5CD-D9E951B672B0}"/>
                </a:ext>
              </a:extLst>
            </p:cNvPr>
            <p:cNvSpPr/>
            <p:nvPr/>
          </p:nvSpPr>
          <p:spPr>
            <a:xfrm>
              <a:off x="6955381" y="3650252"/>
              <a:ext cx="232420" cy="243938"/>
            </a:xfrm>
            <a:prstGeom prst="ellipse">
              <a:avLst/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63297EDF-A99B-9D47-1F89-35203B8C787A}"/>
                </a:ext>
              </a:extLst>
            </p:cNvPr>
            <p:cNvSpPr/>
            <p:nvPr/>
          </p:nvSpPr>
          <p:spPr>
            <a:xfrm>
              <a:off x="4875711" y="4529602"/>
              <a:ext cx="232420" cy="243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B8235366-2952-4C2D-9EB8-510D086F464B}"/>
                </a:ext>
              </a:extLst>
            </p:cNvPr>
            <p:cNvSpPr/>
            <p:nvPr/>
          </p:nvSpPr>
          <p:spPr>
            <a:xfrm>
              <a:off x="6217184" y="4546436"/>
              <a:ext cx="232420" cy="243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7" name="11 CuadroTexto">
              <a:extLst>
                <a:ext uri="{FF2B5EF4-FFF2-40B4-BE49-F238E27FC236}">
                  <a16:creationId xmlns:a16="http://schemas.microsoft.com/office/drawing/2014/main" id="{321B3347-9798-49B1-553F-2E12C5EF1767}"/>
                </a:ext>
              </a:extLst>
            </p:cNvPr>
            <p:cNvSpPr txBox="1"/>
            <p:nvPr/>
          </p:nvSpPr>
          <p:spPr>
            <a:xfrm>
              <a:off x="1076264" y="2517804"/>
              <a:ext cx="2318473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a-ES" sz="1400" dirty="0">
                  <a:solidFill>
                    <a:srgbClr val="333333"/>
                  </a:solidFill>
                  <a:ea typeface="+mn-lt"/>
                  <a:cs typeface="+mn-lt"/>
                </a:rPr>
                <a:t>Moderar el consum de carn vermella i processada</a:t>
              </a:r>
            </a:p>
          </p:txBody>
        </p:sp>
        <p:sp>
          <p:nvSpPr>
            <p:cNvPr id="68" name="11 CuadroTexto">
              <a:extLst>
                <a:ext uri="{FF2B5EF4-FFF2-40B4-BE49-F238E27FC236}">
                  <a16:creationId xmlns:a16="http://schemas.microsoft.com/office/drawing/2014/main" id="{58426CBF-C367-372A-C825-794EFD731C3D}"/>
                </a:ext>
              </a:extLst>
            </p:cNvPr>
            <p:cNvSpPr txBox="1"/>
            <p:nvPr/>
          </p:nvSpPr>
          <p:spPr>
            <a:xfrm>
              <a:off x="2365298" y="5921884"/>
              <a:ext cx="3271750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a-ES" sz="1400" dirty="0">
                  <a:solidFill>
                    <a:srgbClr val="333333"/>
                  </a:solidFill>
                  <a:ea typeface="+mn-lt"/>
                  <a:cs typeface="+mn-lt"/>
                </a:rPr>
                <a:t>Seguir una dieta equilibrada on destaqui el consum de fruites i verdures</a:t>
              </a:r>
            </a:p>
          </p:txBody>
        </p:sp>
        <p:sp>
          <p:nvSpPr>
            <p:cNvPr id="4" name="11 CuadroTexto">
              <a:extLst>
                <a:ext uri="{FF2B5EF4-FFF2-40B4-BE49-F238E27FC236}">
                  <a16:creationId xmlns:a16="http://schemas.microsoft.com/office/drawing/2014/main" id="{F0A0A449-0FA3-FD58-0029-0EA98E4EF764}"/>
                </a:ext>
              </a:extLst>
            </p:cNvPr>
            <p:cNvSpPr txBox="1"/>
            <p:nvPr/>
          </p:nvSpPr>
          <p:spPr>
            <a:xfrm>
              <a:off x="4517992" y="3789651"/>
              <a:ext cx="2323091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ca-ES" sz="1400" dirty="0">
                  <a:solidFill>
                    <a:srgbClr val="333333"/>
                  </a:solidFill>
                  <a:ea typeface="+mn-lt"/>
                  <a:cs typeface="+mn-lt"/>
                </a:rPr>
                <a:t>Els factors de risc que més influeixen estan relacionats amb l’estil de vida</a:t>
              </a:r>
            </a:p>
          </p:txBody>
        </p:sp>
        <p:sp>
          <p:nvSpPr>
            <p:cNvPr id="5" name="11 CuadroTexto">
              <a:extLst>
                <a:ext uri="{FF2B5EF4-FFF2-40B4-BE49-F238E27FC236}">
                  <a16:creationId xmlns:a16="http://schemas.microsoft.com/office/drawing/2014/main" id="{9D0F399C-66E1-8E3D-964C-34F6D4779997}"/>
                </a:ext>
              </a:extLst>
            </p:cNvPr>
            <p:cNvSpPr txBox="1"/>
            <p:nvPr/>
          </p:nvSpPr>
          <p:spPr>
            <a:xfrm>
              <a:off x="1194504" y="4681969"/>
              <a:ext cx="231847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a-ES" sz="1400" dirty="0">
                  <a:solidFill>
                    <a:srgbClr val="333333"/>
                  </a:solidFill>
                  <a:ea typeface="+mn-lt"/>
                  <a:cs typeface="+mn-lt"/>
                </a:rPr>
                <a:t>Mantenir un pes adequat</a:t>
              </a:r>
            </a:p>
          </p:txBody>
        </p:sp>
        <p:sp>
          <p:nvSpPr>
            <p:cNvPr id="6" name="11 CuadroTexto">
              <a:extLst>
                <a:ext uri="{FF2B5EF4-FFF2-40B4-BE49-F238E27FC236}">
                  <a16:creationId xmlns:a16="http://schemas.microsoft.com/office/drawing/2014/main" id="{BB00F71C-0273-9911-A77A-689944AE8016}"/>
                </a:ext>
              </a:extLst>
            </p:cNvPr>
            <p:cNvSpPr txBox="1"/>
            <p:nvPr/>
          </p:nvSpPr>
          <p:spPr>
            <a:xfrm>
              <a:off x="8480552" y="3650252"/>
              <a:ext cx="2592949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a-ES" sz="1400" dirty="0">
                  <a:solidFill>
                    <a:srgbClr val="333333"/>
                  </a:solidFill>
                  <a:ea typeface="+mn-lt"/>
                  <a:cs typeface="+mn-lt"/>
                </a:rPr>
                <a:t>Limitar el consum d’alcohol</a:t>
              </a:r>
            </a:p>
          </p:txBody>
        </p:sp>
        <p:sp>
          <p:nvSpPr>
            <p:cNvPr id="7" name="11 CuadroTexto">
              <a:extLst>
                <a:ext uri="{FF2B5EF4-FFF2-40B4-BE49-F238E27FC236}">
                  <a16:creationId xmlns:a16="http://schemas.microsoft.com/office/drawing/2014/main" id="{5216A585-95FB-026B-4CA0-5A2FF0AC6346}"/>
                </a:ext>
              </a:extLst>
            </p:cNvPr>
            <p:cNvSpPr txBox="1"/>
            <p:nvPr/>
          </p:nvSpPr>
          <p:spPr>
            <a:xfrm>
              <a:off x="8150436" y="2220272"/>
              <a:ext cx="2592949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a-ES" sz="1400" dirty="0">
                  <a:solidFill>
                    <a:srgbClr val="333333"/>
                  </a:solidFill>
                  <a:ea typeface="+mn-lt"/>
                  <a:cs typeface="+mn-lt"/>
                </a:rPr>
                <a:t>Evitar el consum de tabac</a:t>
              </a:r>
            </a:p>
          </p:txBody>
        </p:sp>
        <p:sp>
          <p:nvSpPr>
            <p:cNvPr id="8" name="11 CuadroTexto">
              <a:extLst>
                <a:ext uri="{FF2B5EF4-FFF2-40B4-BE49-F238E27FC236}">
                  <a16:creationId xmlns:a16="http://schemas.microsoft.com/office/drawing/2014/main" id="{FD704E3A-6F38-4975-3307-AD2A786CD9C0}"/>
                </a:ext>
              </a:extLst>
            </p:cNvPr>
            <p:cNvSpPr txBox="1"/>
            <p:nvPr/>
          </p:nvSpPr>
          <p:spPr>
            <a:xfrm>
              <a:off x="7227619" y="5718659"/>
              <a:ext cx="2592949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a-ES" sz="1400" dirty="0">
                  <a:solidFill>
                    <a:srgbClr val="333333"/>
                  </a:solidFill>
                  <a:ea typeface="+mn-lt"/>
                  <a:cs typeface="+mn-lt"/>
                </a:rPr>
                <a:t>Fer exercici físic a diari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65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8D4F-2A80-B0E2-D36D-06A838E8D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425B0D9-B835-4754-00D5-EA8CC9A0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39020"/>
              </p:ext>
            </p:extLst>
          </p:nvPr>
        </p:nvGraphicFramePr>
        <p:xfrm>
          <a:off x="1884000" y="143539"/>
          <a:ext cx="8424000" cy="2916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/>
                        <a:t>Qui pot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sz="12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72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puc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22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dirty="0"/>
                        <a:t>Com he de fer la prova de sang oculta en femta? 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951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després de fer-me la prova?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9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La prova diagnòstica: la colonoscòpia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34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Què passa si em detecten un càncer?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237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Què és el càncer de còlon i recte?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604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Com puc prevenir el càncer de còlon i recte?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362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Formulari de consultes</a:t>
                      </a:r>
                      <a:endParaRPr lang="ca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5456"/>
                  </a:ext>
                </a:extLst>
              </a:tr>
            </a:tbl>
          </a:graphicData>
        </a:graphic>
      </p:graphicFrame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815AE7B9-7F58-CFDA-E497-E29703D38C31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2117767" y="3294204"/>
            <a:ext cx="1729330" cy="1562986"/>
          </a:xfrm>
          <a:prstGeom prst="bentConnector2">
            <a:avLst/>
          </a:prstGeom>
          <a:ln>
            <a:solidFill>
              <a:srgbClr val="95373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F00507DD-4A94-D958-3AD2-2C34DDC6BF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11" t="16589" r="13534"/>
          <a:stretch/>
        </p:blipFill>
        <p:spPr>
          <a:xfrm>
            <a:off x="3763925" y="3166262"/>
            <a:ext cx="5305647" cy="35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E1CBA-7556-B2BB-071E-9D26E67C1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CE23022-132C-BEB2-5CD8-0E8572A04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981614"/>
              </p:ext>
            </p:extLst>
          </p:nvPr>
        </p:nvGraphicFramePr>
        <p:xfrm>
          <a:off x="1853085" y="3507270"/>
          <a:ext cx="8424000" cy="28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Qui pot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▲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35275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081D62-FDAC-12B1-A4E3-71D4FA8A1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78649"/>
              </p:ext>
            </p:extLst>
          </p:nvPr>
        </p:nvGraphicFramePr>
        <p:xfrm>
          <a:off x="1884400" y="6101975"/>
          <a:ext cx="8424000" cy="259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puc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72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he de fer la prova de sang oculta en femta? 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22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després de fer-me la prova?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951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La prova diagnòstica: la colonoscòpia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9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Què passa si em detecten un càncer?</a:t>
                      </a:r>
                      <a:endParaRPr lang="ca-ES" sz="1200" b="0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237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Què és el càncer de còlon i recte?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604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Com puc prevenir el càncer de còlon i recte?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362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Formulari de consultes</a:t>
                      </a:r>
                      <a:endParaRPr lang="ca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5456"/>
                  </a:ext>
                </a:extLst>
              </a:tr>
            </a:tbl>
          </a:graphicData>
        </a:graphic>
      </p:graphicFrame>
      <p:sp>
        <p:nvSpPr>
          <p:cNvPr id="4" name="11 CuadroTexto">
            <a:extLst>
              <a:ext uri="{FF2B5EF4-FFF2-40B4-BE49-F238E27FC236}">
                <a16:creationId xmlns:a16="http://schemas.microsoft.com/office/drawing/2014/main" id="{F37CE2B4-9468-4368-FA31-C9C7C01EBE40}"/>
              </a:ext>
            </a:extLst>
          </p:cNvPr>
          <p:cNvSpPr txBox="1"/>
          <p:nvPr/>
        </p:nvSpPr>
        <p:spPr>
          <a:xfrm>
            <a:off x="1853085" y="4932424"/>
            <a:ext cx="8478324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a-ES" sz="1200" dirty="0">
                <a:latin typeface="Calibri"/>
                <a:ea typeface="+mn-lt"/>
                <a:cs typeface="Calibri"/>
              </a:rPr>
              <a:t>No poden participar les persones que tenen o han tingut càncer colorectal o algun problema a l’intestí gros que necessita controls especials. Tampoc aquelles que tenen una història de poliposi adenomatosa familiar o algun familiar de càncer colorectal (2 o més familiars de primer grau diagnosticats a qualsevol edat o 1 familiar de primer grau diagnosticat als 50 anys o abans). </a:t>
            </a:r>
          </a:p>
          <a:p>
            <a:pPr algn="just">
              <a:spcAft>
                <a:spcPts val="600"/>
              </a:spcAft>
            </a:pPr>
            <a:endParaRPr lang="ca-ES" sz="1200" dirty="0">
              <a:latin typeface="Calibri"/>
              <a:ea typeface="+mn-lt"/>
              <a:cs typeface="Calibri"/>
            </a:endParaRPr>
          </a:p>
          <a:p>
            <a:pPr algn="r">
              <a:spcAft>
                <a:spcPts val="600"/>
              </a:spcAft>
            </a:pPr>
            <a:r>
              <a:rPr lang="ca-ES" sz="1200" dirty="0">
                <a:latin typeface="Calibri"/>
                <a:ea typeface="Calibri"/>
                <a:cs typeface="Calibri"/>
              </a:rPr>
              <a:t>Per tenir més informació, </a:t>
            </a:r>
            <a:r>
              <a:rPr lang="ca-ES" sz="1200" u="sng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clicar aquí</a:t>
            </a:r>
            <a:r>
              <a:rPr lang="ca-ES" sz="1200" dirty="0">
                <a:latin typeface="Calibri"/>
                <a:ea typeface="Calibri"/>
                <a:cs typeface="Calibri"/>
              </a:rPr>
              <a:t>.</a:t>
            </a:r>
          </a:p>
        </p:txBody>
      </p:sp>
      <p:pic>
        <p:nvPicPr>
          <p:cNvPr id="6" name="Picture 2" descr="Mapa&#10;&#10;El contenido generado por IA puede ser incorrecto.">
            <a:extLst>
              <a:ext uri="{FF2B5EF4-FFF2-40B4-BE49-F238E27FC236}">
                <a16:creationId xmlns:a16="http://schemas.microsoft.com/office/drawing/2014/main" id="{5BCCE02E-2EE9-B7A9-6CE8-028A77E9E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13" y="3853600"/>
            <a:ext cx="1781320" cy="10811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AEBF9AC-98BE-F6B3-3EE3-0DF4E5BD6887}"/>
              </a:ext>
            </a:extLst>
          </p:cNvPr>
          <p:cNvSpPr txBox="1"/>
          <p:nvPr/>
        </p:nvSpPr>
        <p:spPr>
          <a:xfrm>
            <a:off x="1884400" y="4162792"/>
            <a:ext cx="4745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200" dirty="0" err="1">
                <a:latin typeface="Calibri"/>
                <a:cs typeface="Calibri"/>
              </a:rPr>
              <a:t>Aquest</a:t>
            </a:r>
            <a:r>
              <a:rPr lang="fr-FR" sz="1200" dirty="0">
                <a:latin typeface="Calibri"/>
                <a:cs typeface="Calibri"/>
              </a:rPr>
              <a:t> </a:t>
            </a:r>
            <a:r>
              <a:rPr lang="fr-FR" sz="1200" dirty="0" err="1">
                <a:latin typeface="Calibri"/>
                <a:cs typeface="Calibri"/>
              </a:rPr>
              <a:t>Programa</a:t>
            </a:r>
            <a:r>
              <a:rPr lang="fr-FR" sz="1200" dirty="0">
                <a:latin typeface="Calibri"/>
                <a:cs typeface="Calibri"/>
              </a:rPr>
              <a:t> </a:t>
            </a:r>
            <a:r>
              <a:rPr lang="fr-FR" sz="1200" dirty="0" err="1">
                <a:latin typeface="Calibri"/>
                <a:cs typeface="Calibri"/>
              </a:rPr>
              <a:t>està</a:t>
            </a:r>
            <a:r>
              <a:rPr lang="fr-FR" sz="1200" dirty="0">
                <a:latin typeface="Calibri"/>
                <a:cs typeface="Calibri"/>
              </a:rPr>
              <a:t> </a:t>
            </a:r>
            <a:r>
              <a:rPr lang="fr-FR" sz="1200" dirty="0" err="1">
                <a:latin typeface="Calibri"/>
                <a:cs typeface="Calibri"/>
              </a:rPr>
              <a:t>pensat</a:t>
            </a:r>
            <a:r>
              <a:rPr lang="fr-FR" sz="1200" dirty="0">
                <a:latin typeface="Calibri"/>
                <a:cs typeface="Calibri"/>
              </a:rPr>
              <a:t> per a homes i </a:t>
            </a:r>
            <a:r>
              <a:rPr lang="fr-FR" sz="1200" dirty="0" err="1">
                <a:latin typeface="Calibri"/>
                <a:cs typeface="Calibri"/>
              </a:rPr>
              <a:t>dones</a:t>
            </a:r>
            <a:r>
              <a:rPr lang="fr-FR" sz="1200" dirty="0">
                <a:latin typeface="Calibri"/>
                <a:cs typeface="Calibri"/>
              </a:rPr>
              <a:t> de 50 a 69 </a:t>
            </a:r>
            <a:r>
              <a:rPr lang="fr-FR" sz="1200" dirty="0" err="1">
                <a:latin typeface="Calibri"/>
                <a:cs typeface="Calibri"/>
              </a:rPr>
              <a:t>anys</a:t>
            </a:r>
            <a:r>
              <a:rPr lang="fr-FR" sz="1200" dirty="0">
                <a:latin typeface="Calibri"/>
                <a:cs typeface="Calibri"/>
              </a:rPr>
              <a:t> de les </a:t>
            </a:r>
            <a:r>
              <a:rPr lang="fr-FR" sz="1200" dirty="0" err="1">
                <a:latin typeface="Calibri"/>
                <a:cs typeface="Calibri"/>
              </a:rPr>
              <a:t>àrees</a:t>
            </a:r>
            <a:r>
              <a:rPr lang="fr-FR" sz="1200" dirty="0">
                <a:latin typeface="Calibri"/>
                <a:cs typeface="Calibri"/>
              </a:rPr>
              <a:t> </a:t>
            </a:r>
            <a:r>
              <a:rPr lang="fr-FR" sz="1200" dirty="0" err="1">
                <a:latin typeface="Calibri"/>
                <a:cs typeface="Calibri"/>
              </a:rPr>
              <a:t>Metropolitanes</a:t>
            </a:r>
            <a:r>
              <a:rPr lang="fr-FR" sz="1200" dirty="0">
                <a:latin typeface="Calibri"/>
                <a:cs typeface="Calibri"/>
              </a:rPr>
              <a:t> Nord i Sud de Barcelona.</a:t>
            </a:r>
            <a:endParaRPr lang="ca-ES" sz="1200" dirty="0">
              <a:latin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B494CF4-957B-0550-C3D1-A60945CFE5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678" t="11617" r="23377" b="61933"/>
          <a:stretch/>
        </p:blipFill>
        <p:spPr>
          <a:xfrm>
            <a:off x="1637769" y="-1"/>
            <a:ext cx="8855228" cy="2396271"/>
          </a:xfrm>
          <a:prstGeom prst="rect">
            <a:avLst/>
          </a:prstGeom>
        </p:spPr>
      </p:pic>
      <p:sp>
        <p:nvSpPr>
          <p:cNvPr id="5" name="11 CuadroTexto">
            <a:extLst>
              <a:ext uri="{FF2B5EF4-FFF2-40B4-BE49-F238E27FC236}">
                <a16:creationId xmlns:a16="http://schemas.microsoft.com/office/drawing/2014/main" id="{AECBF145-0927-5A94-3183-795D7AF6D88B}"/>
              </a:ext>
            </a:extLst>
          </p:cNvPr>
          <p:cNvSpPr txBox="1"/>
          <p:nvPr/>
        </p:nvSpPr>
        <p:spPr>
          <a:xfrm>
            <a:off x="1747303" y="2378598"/>
            <a:ext cx="8636159" cy="978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200" dirty="0">
                <a:latin typeface="Aptos"/>
                <a:cs typeface="Calibri"/>
              </a:rPr>
              <a:t>El càncer colorectal és un dels més freqüents entre els homes i les dones de més de 50 anys. La majoria de vegades es desenvolupa a partir de petites lesions (pòlips) a l’interior de l’intestí gros, que poden acabar convertint-se en un càncer si no es treuen a temps. Si es detecta a aviat, és més fàcil de curar.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latin typeface="Aptos"/>
                <a:cs typeface="Calibri"/>
              </a:rPr>
              <a:t>No t'ho pensis  més, la prevenció és a les teves mans!</a:t>
            </a:r>
          </a:p>
        </p:txBody>
      </p:sp>
    </p:spTree>
    <p:extLst>
      <p:ext uri="{BB962C8B-B14F-4D97-AF65-F5344CB8AC3E}">
        <p14:creationId xmlns:p14="http://schemas.microsoft.com/office/powerpoint/2010/main" val="43918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CD4E6-F954-F439-33B0-C289A4601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8CB391-47EE-15ED-D8EB-1F9559789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270829"/>
              </p:ext>
            </p:extLst>
          </p:nvPr>
        </p:nvGraphicFramePr>
        <p:xfrm>
          <a:off x="1848472" y="2507232"/>
          <a:ext cx="8424000" cy="61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dirty="0"/>
                        <a:t>Qui pot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352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puc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▲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727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B6A373D-EC8D-CDC5-003A-EADC067E1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62037"/>
              </p:ext>
            </p:extLst>
          </p:nvPr>
        </p:nvGraphicFramePr>
        <p:xfrm>
          <a:off x="1848472" y="5506581"/>
          <a:ext cx="8424000" cy="226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he de fer la prova de sang oculta en femta? 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22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després de fer-me la prova?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951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La prova diagnòstica: la colonoscòpia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9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Què passa si em detecten un càncer?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237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Què és el càncer de còlon i recte?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604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Com puc prevenir el càncer de còlon i recte?</a:t>
                      </a:r>
                      <a:endParaRPr lang="en-US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362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Formulari de consultes</a:t>
                      </a:r>
                      <a:endParaRPr lang="ca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5456"/>
                  </a:ext>
                </a:extLst>
              </a:tr>
            </a:tbl>
          </a:graphicData>
        </a:graphic>
      </p:graphicFrame>
      <p:sp>
        <p:nvSpPr>
          <p:cNvPr id="4" name="11 CuadroTexto">
            <a:extLst>
              <a:ext uri="{FF2B5EF4-FFF2-40B4-BE49-F238E27FC236}">
                <a16:creationId xmlns:a16="http://schemas.microsoft.com/office/drawing/2014/main" id="{191D2BF7-8BB1-4DAD-F948-306DCA578710}"/>
              </a:ext>
            </a:extLst>
          </p:cNvPr>
          <p:cNvSpPr txBox="1"/>
          <p:nvPr/>
        </p:nvSpPr>
        <p:spPr>
          <a:xfrm>
            <a:off x="1848472" y="5169857"/>
            <a:ext cx="843045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ca-ES" sz="1200" dirty="0">
                <a:latin typeface="Calibri" panose="020F0502020204030204" pitchFamily="34" charset="0"/>
                <a:cs typeface="Calibri" panose="020F0502020204030204" pitchFamily="34" charset="0"/>
              </a:rPr>
              <a:t>Si no has rebut cap carta o SMS, o tens algun dubte, pots posar-te en </a:t>
            </a:r>
            <a:r>
              <a:rPr lang="ca-ES" sz="12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contacte</a:t>
            </a:r>
            <a:r>
              <a:rPr lang="ca-ES" sz="1200" dirty="0">
                <a:latin typeface="Calibri" panose="020F0502020204030204" pitchFamily="34" charset="0"/>
                <a:cs typeface="Calibri" panose="020F0502020204030204" pitchFamily="34" charset="0"/>
              </a:rPr>
              <a:t> amb l'Oficina Tècnica del Programa.</a:t>
            </a:r>
            <a:endParaRPr lang="ca-ES" sz="12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67D458-3E63-3ACF-41F2-F8F4CC0DA363}"/>
              </a:ext>
            </a:extLst>
          </p:cNvPr>
          <p:cNvSpPr txBox="1"/>
          <p:nvPr/>
        </p:nvSpPr>
        <p:spPr>
          <a:xfrm>
            <a:off x="1848472" y="3171141"/>
            <a:ext cx="7697381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1200" dirty="0">
                <a:latin typeface="Calibri"/>
                <a:ea typeface="Calibri"/>
                <a:cs typeface="Calibri"/>
              </a:rPr>
              <a:t>📩 Per poder participar has de rebre una carta (o un SMS) d’invitació del Programa. </a:t>
            </a:r>
          </a:p>
          <a:p>
            <a:endParaRPr lang="ca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1200" dirty="0">
                <a:latin typeface="Calibri"/>
                <a:ea typeface="Calibri"/>
                <a:cs typeface="Calibri"/>
              </a:rPr>
              <a:t>🏥 Amb la carta has d'anar a una farmàcia col·laboradora per recollir el material per fer la prova (test de sang oculta en femta) i les instruccions. </a:t>
            </a:r>
          </a:p>
          <a:p>
            <a:endParaRPr lang="ca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1200" dirty="0">
                <a:latin typeface="Calibri"/>
                <a:ea typeface="Calibri"/>
                <a:cs typeface="Calibri"/>
              </a:rPr>
              <a:t>🏡 Has de fer la prova a casa seguint les indicacions. </a:t>
            </a:r>
          </a:p>
          <a:p>
            <a:endParaRPr lang="ca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1200" dirty="0">
                <a:latin typeface="Calibri"/>
                <a:ea typeface="Calibri"/>
                <a:cs typeface="Calibri"/>
              </a:rPr>
              <a:t>📦 Un cop recollida la mostra l'has de retornar a la farmàcia, des d’on s’enviarà al laboratori per a la seva anàlisi. </a:t>
            </a:r>
          </a:p>
          <a:p>
            <a:endParaRPr lang="ca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1200" dirty="0">
                <a:latin typeface="Calibri"/>
                <a:ea typeface="Calibri"/>
                <a:cs typeface="Calibri"/>
              </a:rPr>
              <a:t>📬 En unes setmanes rebràs el resultat per correu o telèfon.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BF13F7-BE9C-D2BC-3922-CCEEDF6ACE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78" t="11617" r="23377" b="61933"/>
          <a:stretch/>
        </p:blipFill>
        <p:spPr>
          <a:xfrm>
            <a:off x="1637769" y="-1"/>
            <a:ext cx="8855228" cy="23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F9EF9-6B2A-5794-33B9-8E2BD104F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BAE4152-E04A-5010-4F4A-4AFAA1377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37229"/>
              </p:ext>
            </p:extLst>
          </p:nvPr>
        </p:nvGraphicFramePr>
        <p:xfrm>
          <a:off x="1884000" y="4607566"/>
          <a:ext cx="8424000" cy="194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després de fer-me la prova?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9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La prova diagnòstica: la colonoscòpia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34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Què passa si em detecten un càncer?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237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Què és el càncer de còlon i recte?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604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Com puc prevenir el càncer de còlon i recte?</a:t>
                      </a:r>
                      <a:endParaRPr lang="en-US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362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Formulari de consultes</a:t>
                      </a:r>
                      <a:endParaRPr lang="ca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5456"/>
                  </a:ext>
                </a:extLst>
              </a:tr>
            </a:tbl>
          </a:graphicData>
        </a:graphic>
      </p:graphicFrame>
      <p:graphicFrame>
        <p:nvGraphicFramePr>
          <p:cNvPr id="3" name="Tabla 1">
            <a:extLst>
              <a:ext uri="{FF2B5EF4-FFF2-40B4-BE49-F238E27FC236}">
                <a16:creationId xmlns:a16="http://schemas.microsoft.com/office/drawing/2014/main" id="{17ED306B-C0F9-26B6-F8F7-A97A165D6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66134"/>
              </p:ext>
            </p:extLst>
          </p:nvPr>
        </p:nvGraphicFramePr>
        <p:xfrm>
          <a:off x="1884000" y="2456720"/>
          <a:ext cx="8424000" cy="9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/>
                        <a:t>Qui pot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72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puc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22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he de fer la prova de sang oculta en femta? 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▲</a:t>
                      </a:r>
                      <a:endParaRPr lang="ca-E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95142"/>
                  </a:ext>
                </a:extLst>
              </a:tr>
            </a:tbl>
          </a:graphicData>
        </a:graphic>
      </p:graphicFrame>
      <p:sp>
        <p:nvSpPr>
          <p:cNvPr id="5" name="11 CuadroTexto">
            <a:extLst>
              <a:ext uri="{FF2B5EF4-FFF2-40B4-BE49-F238E27FC236}">
                <a16:creationId xmlns:a16="http://schemas.microsoft.com/office/drawing/2014/main" id="{16DC6590-E281-F2A9-D212-A0CFA6EEF933}"/>
              </a:ext>
            </a:extLst>
          </p:cNvPr>
          <p:cNvSpPr txBox="1"/>
          <p:nvPr/>
        </p:nvSpPr>
        <p:spPr>
          <a:xfrm>
            <a:off x="1883034" y="3752720"/>
            <a:ext cx="843045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a-ES" sz="1200" dirty="0">
                <a:latin typeface="Calibri"/>
                <a:ea typeface="+mn-lt"/>
                <a:cs typeface="Calibri"/>
              </a:rPr>
              <a:t>Fer la prova és molt fàcil i es pot fer des de casa, sense cap preparació prèvia. Per recollir la mostra de femta, has d'utilitzar el material que t'han donat a la farmàcia, seguint les instruccions pas a pas. Aquesta mostra serveix per veure si hi ha sang que no es pot veure a la femta, que podria ser un senyal que cal revisar l’intestí gros. (Pots veure les instruccions </a:t>
            </a:r>
            <a:r>
              <a:rPr lang="ca-ES" sz="1200" u="sng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+mn-lt"/>
                <a:cs typeface="Calibri"/>
              </a:rPr>
              <a:t>aquí</a:t>
            </a:r>
            <a:r>
              <a:rPr lang="ca-ES" sz="1200" dirty="0">
                <a:latin typeface="Calibri"/>
                <a:ea typeface="+mn-lt"/>
                <a:cs typeface="Calibri"/>
              </a:rPr>
              <a:t>).</a:t>
            </a:r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CF46DC-4BB0-FCCB-FBA3-EB7952241D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78" t="11617" r="23377" b="61933"/>
          <a:stretch/>
        </p:blipFill>
        <p:spPr>
          <a:xfrm>
            <a:off x="1637769" y="-1"/>
            <a:ext cx="8855228" cy="2396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43BDA-9E2D-77EE-55B0-236F6BD2D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550" y="3107564"/>
            <a:ext cx="1880340" cy="19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6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76558-1EDB-6AD2-29DB-612CB1CF6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7F2F7A-C1B7-AD2F-88DC-9B459B29B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16643"/>
              </p:ext>
            </p:extLst>
          </p:nvPr>
        </p:nvGraphicFramePr>
        <p:xfrm>
          <a:off x="1894438" y="620516"/>
          <a:ext cx="8424000" cy="1296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/>
                        <a:t>Qui pot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72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puc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22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he de fer la prova de sang oculta en femta? 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▲</a:t>
                      </a:r>
                      <a:endParaRPr lang="ca-E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951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després de fer-me la prova?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▲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9018"/>
                  </a:ext>
                </a:extLst>
              </a:tr>
            </a:tbl>
          </a:graphicData>
        </a:graphic>
      </p:graphicFrame>
      <p:graphicFrame>
        <p:nvGraphicFramePr>
          <p:cNvPr id="3" name="Tabla 1">
            <a:extLst>
              <a:ext uri="{FF2B5EF4-FFF2-40B4-BE49-F238E27FC236}">
                <a16:creationId xmlns:a16="http://schemas.microsoft.com/office/drawing/2014/main" id="{92B8B725-C8CB-EAC3-F1B6-1FD298F08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63037"/>
              </p:ext>
            </p:extLst>
          </p:nvPr>
        </p:nvGraphicFramePr>
        <p:xfrm>
          <a:off x="1884000" y="4170064"/>
          <a:ext cx="8424000" cy="1620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La prova diagnòstica: la colonoscòpia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34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Què passa si em detecten un càncer?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237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Què és el càncer de còlon i recte?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604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Com puc prevenir el càncer de còlon i recte?</a:t>
                      </a:r>
                      <a:endParaRPr lang="en-US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362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Formulari de consultes</a:t>
                      </a:r>
                      <a:endParaRPr lang="ca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5456"/>
                  </a:ext>
                </a:extLst>
              </a:tr>
            </a:tbl>
          </a:graphicData>
        </a:graphic>
      </p:graphicFrame>
      <p:sp>
        <p:nvSpPr>
          <p:cNvPr id="5" name="11 CuadroTexto">
            <a:extLst>
              <a:ext uri="{FF2B5EF4-FFF2-40B4-BE49-F238E27FC236}">
                <a16:creationId xmlns:a16="http://schemas.microsoft.com/office/drawing/2014/main" id="{8E253A4A-B205-315B-F360-903706A4F686}"/>
              </a:ext>
            </a:extLst>
          </p:cNvPr>
          <p:cNvSpPr txBox="1"/>
          <p:nvPr/>
        </p:nvSpPr>
        <p:spPr>
          <a:xfrm>
            <a:off x="1883034" y="2314989"/>
            <a:ext cx="8430450" cy="15714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200" b="1" dirty="0">
                <a:solidFill>
                  <a:srgbClr val="333333"/>
                </a:solidFill>
                <a:ea typeface="+mn-lt"/>
                <a:cs typeface="+mn-lt"/>
              </a:rPr>
              <a:t>✔️ Si el resultat és normal</a:t>
            </a:r>
            <a:r>
              <a:rPr lang="ca-ES" sz="1200" dirty="0">
                <a:solidFill>
                  <a:srgbClr val="333333"/>
                </a:solidFill>
                <a:ea typeface="+mn-lt"/>
                <a:cs typeface="+mn-lt"/>
              </a:rPr>
              <a:t>, vol dir que no s’ha trobat sang i és molt poc probable que tinguis càncer colorectal. Tot i així, si notes alguna molèstia, consulta amb el teu metge. Rebràs els resultats per carta i el podràs veure al portal “La Meva Salut”. D’aquí dos anys, et tornaran a convidar a fer la prova.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solidFill>
                  <a:srgbClr val="333333"/>
                </a:solidFill>
                <a:ea typeface="+mn-lt"/>
                <a:cs typeface="+mn-lt"/>
              </a:rPr>
              <a:t>⚠️ </a:t>
            </a:r>
            <a:r>
              <a:rPr lang="ca-ES" sz="1200" b="1" dirty="0">
                <a:solidFill>
                  <a:srgbClr val="333333"/>
                </a:solidFill>
                <a:ea typeface="+mn-lt"/>
                <a:cs typeface="+mn-lt"/>
              </a:rPr>
              <a:t>Si el resultat indica que hi ha sang a la femta</a:t>
            </a:r>
            <a:r>
              <a:rPr lang="ca-ES" sz="1200" dirty="0">
                <a:solidFill>
                  <a:srgbClr val="333333"/>
                </a:solidFill>
                <a:ea typeface="+mn-lt"/>
                <a:cs typeface="+mn-lt"/>
              </a:rPr>
              <a:t>, no vol dir necessàriament que tinguis càncer. Pot ser degut per altres lesions que no són greus. El resultat se't comunicarà per correu postal i per telèfon des del teu hospital de referència. Se’t recomanarà fer una colonoscòpia per mirar l’interior del còlon (intestí gros) i descartar qualsevol problema. La colonoscòpia es fa amb sedació, té un baix risc de complicacions i permet eliminar pòlips abans que es converteixin en càncer. </a:t>
            </a:r>
          </a:p>
        </p:txBody>
      </p:sp>
    </p:spTree>
    <p:extLst>
      <p:ext uri="{BB962C8B-B14F-4D97-AF65-F5344CB8AC3E}">
        <p14:creationId xmlns:p14="http://schemas.microsoft.com/office/powerpoint/2010/main" val="32844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4ABDF-5656-30A4-710A-D47A3C5BB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8CE4CC8-A167-81E0-508A-797AAFF75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08802"/>
              </p:ext>
            </p:extLst>
          </p:nvPr>
        </p:nvGraphicFramePr>
        <p:xfrm>
          <a:off x="1887225" y="5485139"/>
          <a:ext cx="8424000" cy="1296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Què passa si em detecten un càncer?</a:t>
                      </a:r>
                      <a:endParaRPr lang="ca-ES" sz="1200" b="0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237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Què és el càncer de còlon i recte?</a:t>
                      </a:r>
                      <a:endParaRPr lang="ca-ES" sz="1200" b="0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604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Com puc prevenir el càncer de còlon i recte?</a:t>
                      </a:r>
                      <a:endParaRPr lang="en-US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362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Formulari de consultes</a:t>
                      </a:r>
                      <a:endParaRPr lang="ca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5456"/>
                  </a:ext>
                </a:extLst>
              </a:tr>
            </a:tbl>
          </a:graphicData>
        </a:graphic>
      </p:graphicFrame>
      <p:graphicFrame>
        <p:nvGraphicFramePr>
          <p:cNvPr id="3" name="Tabla 1">
            <a:extLst>
              <a:ext uri="{FF2B5EF4-FFF2-40B4-BE49-F238E27FC236}">
                <a16:creationId xmlns:a16="http://schemas.microsoft.com/office/drawing/2014/main" id="{BEC1DF1C-A066-28B6-2101-654F9D80A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70566"/>
              </p:ext>
            </p:extLst>
          </p:nvPr>
        </p:nvGraphicFramePr>
        <p:xfrm>
          <a:off x="1887225" y="76861"/>
          <a:ext cx="8424000" cy="1620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/>
                        <a:t>Qui pot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72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puc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22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he de fer la prova de sang oculta en femta? 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▲</a:t>
                      </a:r>
                      <a:endParaRPr lang="ca-E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951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després de fer-me la prova?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▲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9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La prova diagnòstica: la colonoscòpia</a:t>
                      </a:r>
                      <a:endParaRPr lang="en-US" sz="1200"/>
                    </a:p>
                  </a:txBody>
                  <a:tcPr anchor="ctr">
                    <a:lnR w="0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▲</a:t>
                      </a:r>
                      <a:endParaRPr lang="ca-ES" dirty="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3412"/>
                  </a:ext>
                </a:extLst>
              </a:tr>
            </a:tbl>
          </a:graphicData>
        </a:graphic>
      </p:graphicFrame>
      <p:sp>
        <p:nvSpPr>
          <p:cNvPr id="5" name="11 CuadroTexto">
            <a:extLst>
              <a:ext uri="{FF2B5EF4-FFF2-40B4-BE49-F238E27FC236}">
                <a16:creationId xmlns:a16="http://schemas.microsoft.com/office/drawing/2014/main" id="{9D00F314-321E-0BF4-9369-A91555CA65FD}"/>
              </a:ext>
            </a:extLst>
          </p:cNvPr>
          <p:cNvSpPr txBox="1"/>
          <p:nvPr/>
        </p:nvSpPr>
        <p:spPr>
          <a:xfrm>
            <a:off x="1880775" y="1852062"/>
            <a:ext cx="843045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a-ES" sz="1100" dirty="0">
                <a:solidFill>
                  <a:srgbClr val="333333"/>
                </a:solidFill>
                <a:ea typeface="+mn-lt"/>
                <a:cs typeface="+mn-lt"/>
              </a:rPr>
              <a:t>Després d’un resultat positiu a la prova de sang oculta en femta, està indicat fer una colonoscòpia per examinar l’interior del còlon (intestí gros) i descartar càncer o altres lesions.</a:t>
            </a:r>
          </a:p>
          <a:p>
            <a:pPr algn="just"/>
            <a:endParaRPr lang="ca-ES" sz="1100" dirty="0"/>
          </a:p>
          <a:p>
            <a:pPr algn="just"/>
            <a:r>
              <a:rPr lang="ca-ES" sz="1100" dirty="0"/>
              <a:t>📅 </a:t>
            </a:r>
            <a:r>
              <a:rPr lang="ca-ES" sz="1100" b="1" dirty="0"/>
              <a:t>Com s’organitza?</a:t>
            </a:r>
          </a:p>
          <a:p>
            <a:pPr algn="just"/>
            <a:r>
              <a:rPr lang="ca-ES" sz="1100" dirty="0">
                <a:solidFill>
                  <a:srgbClr val="333333"/>
                </a:solidFill>
                <a:ea typeface="+mn-lt"/>
                <a:cs typeface="+mn-lt"/>
              </a:rPr>
              <a:t>El teu hospital de referència o l’equip del Programa es posarà en contacte amb tu per explicar-te en que consisteix la prova, com es farà i quan.</a:t>
            </a:r>
          </a:p>
          <a:p>
            <a:pPr algn="just"/>
            <a:r>
              <a:rPr lang="ca-ES" sz="1100" dirty="0"/>
              <a:t>🥣 </a:t>
            </a:r>
            <a:r>
              <a:rPr lang="ca-ES" sz="1100" b="1" dirty="0"/>
              <a:t>Preparació</a:t>
            </a:r>
          </a:p>
          <a:p>
            <a:pPr algn="just"/>
            <a:r>
              <a:rPr lang="ca-ES" sz="1100" dirty="0">
                <a:solidFill>
                  <a:srgbClr val="333333"/>
                </a:solidFill>
                <a:ea typeface="+mn-lt"/>
                <a:cs typeface="+mn-lt"/>
              </a:rPr>
              <a:t>Els dies d’abans de la colonoscòpia caldrà que segueixis una dieta especial i prendre un laxant perquè el budell estigui net.</a:t>
            </a:r>
          </a:p>
          <a:p>
            <a:pPr algn="just"/>
            <a:r>
              <a:rPr lang="ca-ES" sz="1100" dirty="0">
                <a:ea typeface="+mn-lt"/>
                <a:cs typeface="+mn-lt"/>
              </a:rPr>
              <a:t>🔍</a:t>
            </a:r>
            <a:r>
              <a:rPr lang="ca-ES" sz="1100" dirty="0"/>
              <a:t> </a:t>
            </a:r>
            <a:r>
              <a:rPr lang="ca-ES" sz="1100" b="1" dirty="0"/>
              <a:t>El dia de la colonoscòpia</a:t>
            </a:r>
            <a:endParaRPr lang="ca-ES" dirty="0"/>
          </a:p>
          <a:p>
            <a:pPr marL="285750" indent="-285750" algn="just">
              <a:buFont typeface="Arial"/>
              <a:buChar char="•"/>
            </a:pPr>
            <a:r>
              <a:rPr lang="ca-ES" sz="1100" dirty="0">
                <a:solidFill>
                  <a:srgbClr val="333333"/>
                </a:solidFill>
                <a:ea typeface="+mn-lt"/>
                <a:cs typeface="+mn-lt"/>
              </a:rPr>
              <a:t>Es fa amb sedació per evitar molèsties.</a:t>
            </a:r>
            <a:endParaRPr lang="ca-ES" sz="1100" dirty="0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ca-ES" sz="1100" dirty="0">
                <a:solidFill>
                  <a:srgbClr val="333333"/>
                </a:solidFill>
                <a:ea typeface="+mn-lt"/>
                <a:cs typeface="+mn-lt"/>
              </a:rPr>
              <a:t>S’introdueix un tub flexible per l'anus amb una càmera per explorar l'interior de l’intestí gros.</a:t>
            </a:r>
            <a:endParaRPr lang="ca-ES" sz="1100" dirty="0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ca-ES" sz="1100" dirty="0">
                <a:solidFill>
                  <a:srgbClr val="333333"/>
                </a:solidFill>
                <a:ea typeface="+mn-lt"/>
                <a:cs typeface="+mn-lt"/>
              </a:rPr>
              <a:t>Si es troben pòlips, es treuen al moment i s'envien a analitzar.</a:t>
            </a:r>
            <a:endParaRPr lang="ca-ES" sz="1100" dirty="0">
              <a:ea typeface="+mn-lt"/>
              <a:cs typeface="+mn-lt"/>
            </a:endParaRPr>
          </a:p>
          <a:p>
            <a:pPr algn="just"/>
            <a:r>
              <a:rPr lang="ca-ES" sz="1100" dirty="0"/>
              <a:t>⏳ </a:t>
            </a:r>
            <a:r>
              <a:rPr lang="ca-ES" sz="1100" b="1" dirty="0"/>
              <a:t>Després de la colonoscòpia</a:t>
            </a:r>
          </a:p>
          <a:p>
            <a:pPr marL="285750" indent="-285750" algn="just">
              <a:buFont typeface="Arial"/>
              <a:buChar char="•"/>
            </a:pPr>
            <a:r>
              <a:rPr lang="ca-ES" sz="1100" dirty="0">
                <a:solidFill>
                  <a:srgbClr val="333333"/>
                </a:solidFill>
                <a:ea typeface="+mn-lt"/>
                <a:cs typeface="+mn-lt"/>
              </a:rPr>
              <a:t>És normal sentir-te una mica inflat per l’aire utilitzat durant l’exploració.</a:t>
            </a:r>
            <a:endParaRPr lang="ca-ES" sz="1100" dirty="0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ca-ES" sz="1100" dirty="0">
                <a:solidFill>
                  <a:srgbClr val="333333"/>
                </a:solidFill>
                <a:ea typeface="+mn-lt"/>
                <a:cs typeface="+mn-lt"/>
              </a:rPr>
              <a:t>Es recomana que vagis acompanyat/</a:t>
            </a:r>
            <a:r>
              <a:rPr lang="ca-ES" sz="1100" dirty="0" err="1">
                <a:solidFill>
                  <a:srgbClr val="333333"/>
                </a:solidFill>
                <a:ea typeface="+mn-lt"/>
                <a:cs typeface="+mn-lt"/>
              </a:rPr>
              <a:t>ada</a:t>
            </a:r>
            <a:r>
              <a:rPr lang="ca-ES" sz="1100" dirty="0">
                <a:solidFill>
                  <a:srgbClr val="333333"/>
                </a:solidFill>
                <a:ea typeface="+mn-lt"/>
                <a:cs typeface="+mn-lt"/>
              </a:rPr>
              <a:t> i no conduir fins passades unes hores.</a:t>
            </a:r>
            <a:endParaRPr lang="ca-ES" sz="1100" dirty="0">
              <a:ea typeface="+mn-lt"/>
              <a:cs typeface="+mn-lt"/>
            </a:endParaRPr>
          </a:p>
          <a:p>
            <a:pPr algn="just"/>
            <a:r>
              <a:rPr lang="ca-ES" sz="1100" dirty="0"/>
              <a:t>✅ </a:t>
            </a:r>
            <a:r>
              <a:rPr lang="ca-ES" sz="1100" b="1" dirty="0"/>
              <a:t>Prova segura</a:t>
            </a:r>
          </a:p>
          <a:p>
            <a:pPr algn="just"/>
            <a:r>
              <a:rPr lang="ca-ES" sz="1100" dirty="0">
                <a:solidFill>
                  <a:srgbClr val="333333"/>
                </a:solidFill>
                <a:ea typeface="+mn-lt"/>
                <a:cs typeface="+mn-lt"/>
              </a:rPr>
              <a:t>La colonoscòpia és una prova molt habitual i segura. Les complicacions greus són molt poc freqüents i l’equip mèdic està preparat per prevenir-les i actuar si cal.</a:t>
            </a:r>
            <a:endParaRPr lang="ca-ES" sz="1100" dirty="0">
              <a:ea typeface="+mn-lt"/>
              <a:cs typeface="+mn-lt"/>
            </a:endParaRPr>
          </a:p>
          <a:p>
            <a:pPr algn="just"/>
            <a:r>
              <a:rPr lang="ca-ES" sz="1100" dirty="0"/>
              <a:t>💊 </a:t>
            </a:r>
            <a:r>
              <a:rPr lang="ca-ES" sz="1100" b="1" dirty="0"/>
              <a:t>Altres indicacions</a:t>
            </a:r>
          </a:p>
          <a:p>
            <a:pPr algn="just"/>
            <a:r>
              <a:rPr lang="ca-ES" sz="1100" dirty="0">
                <a:solidFill>
                  <a:srgbClr val="333333"/>
                </a:solidFill>
                <a:ea typeface="+mn-lt"/>
                <a:cs typeface="+mn-lt"/>
              </a:rPr>
              <a:t>Si prens algun medicament com anticoagulants o tens alguna malaltia important, avisa els metges abans de fer la prova.</a:t>
            </a:r>
          </a:p>
        </p:txBody>
      </p:sp>
    </p:spTree>
    <p:extLst>
      <p:ext uri="{BB962C8B-B14F-4D97-AF65-F5344CB8AC3E}">
        <p14:creationId xmlns:p14="http://schemas.microsoft.com/office/powerpoint/2010/main" val="251288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EF8E7-8A06-DC70-753A-5F6B96422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CuadroTexto">
            <a:extLst>
              <a:ext uri="{FF2B5EF4-FFF2-40B4-BE49-F238E27FC236}">
                <a16:creationId xmlns:a16="http://schemas.microsoft.com/office/drawing/2014/main" id="{41080EB9-3419-37EF-1135-07843E573024}"/>
              </a:ext>
            </a:extLst>
          </p:cNvPr>
          <p:cNvSpPr txBox="1"/>
          <p:nvPr/>
        </p:nvSpPr>
        <p:spPr>
          <a:xfrm>
            <a:off x="1883434" y="2602215"/>
            <a:ext cx="843045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a-ES" sz="1400" dirty="0">
                <a:solidFill>
                  <a:srgbClr val="333333"/>
                </a:solidFill>
                <a:ea typeface="+mn-lt"/>
                <a:cs typeface="+mn-lt"/>
              </a:rPr>
              <a:t>En aquest cas, un equip mèdic especialitzat en càncer colorectal del sistema sanitari públic valorarà el teu cas de manera individualitzada per ajudar-te en el tractament que et sigui millor, assegurant-se que sempre estiguis acompanyat/da i que tinguis el suport necessari durant tot el procés.</a:t>
            </a:r>
          </a:p>
        </p:txBody>
      </p:sp>
      <p:graphicFrame>
        <p:nvGraphicFramePr>
          <p:cNvPr id="18" name="Tabla 1">
            <a:extLst>
              <a:ext uri="{FF2B5EF4-FFF2-40B4-BE49-F238E27FC236}">
                <a16:creationId xmlns:a16="http://schemas.microsoft.com/office/drawing/2014/main" id="{D6C415FC-0BB0-3D3D-53CE-4BE11DF72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38403"/>
              </p:ext>
            </p:extLst>
          </p:nvPr>
        </p:nvGraphicFramePr>
        <p:xfrm>
          <a:off x="1885842" y="163959"/>
          <a:ext cx="8424000" cy="194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/>
                        <a:t>Qui pot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sz="12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72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puc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22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he de fer la prova de sang oculta en femta? 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951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després de fer-me la prova?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9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La prova diagnòstica: la colonoscòpia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34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Què passa si em detecten un càncer?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23738"/>
                  </a:ext>
                </a:extLst>
              </a:tr>
            </a:tbl>
          </a:graphicData>
        </a:graphic>
      </p:graphicFrame>
      <p:graphicFrame>
        <p:nvGraphicFramePr>
          <p:cNvPr id="20" name="Tabla 1">
            <a:extLst>
              <a:ext uri="{FF2B5EF4-FFF2-40B4-BE49-F238E27FC236}">
                <a16:creationId xmlns:a16="http://schemas.microsoft.com/office/drawing/2014/main" id="{CD81D6ED-15A1-3226-B39A-570CAC6C5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82660"/>
              </p:ext>
            </p:extLst>
          </p:nvPr>
        </p:nvGraphicFramePr>
        <p:xfrm>
          <a:off x="1885842" y="4967872"/>
          <a:ext cx="8424000" cy="9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Què és el càncer de còlon i recte?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604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Com puc prevenir el càncer de còlon i recte?</a:t>
                      </a:r>
                      <a:endParaRPr lang="en-US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362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Formulari de consultes</a:t>
                      </a:r>
                      <a:endParaRPr lang="ca-ES" sz="1200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57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452D6-DA90-CCF9-5A4D-7FD3F0F26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CuadroTexto">
            <a:extLst>
              <a:ext uri="{FF2B5EF4-FFF2-40B4-BE49-F238E27FC236}">
                <a16:creationId xmlns:a16="http://schemas.microsoft.com/office/drawing/2014/main" id="{B1DEB6F3-F3F0-4BFA-CE4A-9EA5508D41CE}"/>
              </a:ext>
            </a:extLst>
          </p:cNvPr>
          <p:cNvSpPr txBox="1"/>
          <p:nvPr/>
        </p:nvSpPr>
        <p:spPr>
          <a:xfrm>
            <a:off x="1996277" y="2571792"/>
            <a:ext cx="8430450" cy="13738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200" dirty="0">
                <a:solidFill>
                  <a:srgbClr val="000000"/>
                </a:solidFill>
                <a:ea typeface="+mn-lt"/>
                <a:cs typeface="+mn-lt"/>
              </a:rPr>
              <a:t>El càncer colorectal es desenvolupa a l’intestí gros. Aquesta malaltia comença quan es produeix un creixement anòmal del teixit intestinal, formant pòlips. Tot i que la majoria d’aquests pòlips són inofensius, alguns poden acabar convertint-se en càncer.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solidFill>
                  <a:srgbClr val="000000"/>
                </a:solidFill>
                <a:ea typeface="+mn-lt"/>
                <a:cs typeface="+mn-lt"/>
              </a:rPr>
              <a:t>El càncer colorectal és un dels més freqüents tant en homes com en dones a partir dels 50 anys. La detecció precoç és clau per reduir la mortalitat. Per aquest motiu, el Programa de Cribratge de Càncer Colorectal ofereix una manera senzilla i efectiva de detectar-lo en les primeres fases, quan es més fàcil de curar.</a:t>
            </a:r>
          </a:p>
        </p:txBody>
      </p:sp>
      <p:graphicFrame>
        <p:nvGraphicFramePr>
          <p:cNvPr id="3" name="Tabla 1">
            <a:extLst>
              <a:ext uri="{FF2B5EF4-FFF2-40B4-BE49-F238E27FC236}">
                <a16:creationId xmlns:a16="http://schemas.microsoft.com/office/drawing/2014/main" id="{CCE5311B-2C84-D4C6-5588-2B21FDB36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67262"/>
              </p:ext>
            </p:extLst>
          </p:nvPr>
        </p:nvGraphicFramePr>
        <p:xfrm>
          <a:off x="1998869" y="165651"/>
          <a:ext cx="8424000" cy="226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/>
                        <a:t>Qui pot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sz="12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72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puc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22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he de fer la prova de sang oculta en femta? 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951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després de fer-me la prova?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9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La prova diagnòstica: la colonoscòpia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34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Què passa si em detecten un càncer?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237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Què és el càncer de còlon i recte?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60404"/>
                  </a:ext>
                </a:extLst>
              </a:tr>
            </a:tbl>
          </a:graphicData>
        </a:graphic>
      </p:graphicFrame>
      <p:graphicFrame>
        <p:nvGraphicFramePr>
          <p:cNvPr id="7" name="Tabla 1">
            <a:extLst>
              <a:ext uri="{FF2B5EF4-FFF2-40B4-BE49-F238E27FC236}">
                <a16:creationId xmlns:a16="http://schemas.microsoft.com/office/drawing/2014/main" id="{5F29E926-6017-3422-A42E-1C660F487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6228"/>
              </p:ext>
            </p:extLst>
          </p:nvPr>
        </p:nvGraphicFramePr>
        <p:xfrm>
          <a:off x="1996277" y="4347781"/>
          <a:ext cx="8424000" cy="64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Com puc prevenir el càncer de còlon i recte?</a:t>
                      </a:r>
                      <a:endParaRPr lang="en-US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362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Formulari de consultes</a:t>
                      </a:r>
                      <a:endParaRPr lang="ca-ES" sz="1200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97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7EE83-0528-0A62-1FC3-EEB385327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CuadroTexto">
            <a:extLst>
              <a:ext uri="{FF2B5EF4-FFF2-40B4-BE49-F238E27FC236}">
                <a16:creationId xmlns:a16="http://schemas.microsoft.com/office/drawing/2014/main" id="{BF1F87C8-2BAB-428C-859C-39B361E6F18B}"/>
              </a:ext>
            </a:extLst>
          </p:cNvPr>
          <p:cNvSpPr txBox="1"/>
          <p:nvPr/>
        </p:nvSpPr>
        <p:spPr>
          <a:xfrm>
            <a:off x="1885842" y="3024877"/>
            <a:ext cx="8430450" cy="26395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400" dirty="0">
                <a:solidFill>
                  <a:srgbClr val="333333"/>
                </a:solidFill>
                <a:ea typeface="+mn-lt"/>
                <a:cs typeface="+mn-lt"/>
              </a:rPr>
              <a:t>Tenint una vida saludable pot reduir el risc de patir càncer de còlon i recte. Aquí tens alguns consells: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a-ES" sz="1400" dirty="0">
                <a:solidFill>
                  <a:srgbClr val="333333"/>
                </a:solidFill>
                <a:ea typeface="+mn-lt"/>
                <a:cs typeface="+mn-lt"/>
              </a:rPr>
              <a:t>Cuida la teva salut amb bons hàbits: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1371600" algn="l"/>
              </a:tabLst>
            </a:pPr>
            <a:r>
              <a:rPr lang="ca-ES" sz="1400" dirty="0">
                <a:solidFill>
                  <a:srgbClr val="333333"/>
                </a:solidFill>
                <a:ea typeface="+mn-lt"/>
                <a:cs typeface="+mn-lt"/>
              </a:rPr>
              <a:t>Menja bé i variat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1371600" algn="l"/>
              </a:tabLst>
            </a:pPr>
            <a:r>
              <a:rPr lang="ca-ES" sz="1400" dirty="0">
                <a:solidFill>
                  <a:srgbClr val="333333"/>
                </a:solidFill>
                <a:ea typeface="+mn-lt"/>
                <a:cs typeface="+mn-lt"/>
              </a:rPr>
              <a:t>Manté un pes saludable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1371600" algn="l"/>
              </a:tabLst>
            </a:pPr>
            <a:r>
              <a:rPr lang="ca-ES" sz="1400" dirty="0">
                <a:solidFill>
                  <a:srgbClr val="333333"/>
                </a:solidFill>
                <a:ea typeface="+mn-lt"/>
                <a:cs typeface="+mn-lt"/>
              </a:rPr>
              <a:t>Mou-te i fes una mica d’esport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1371600" algn="l"/>
              </a:tabLst>
            </a:pPr>
            <a:r>
              <a:rPr lang="ca-ES" sz="1400" dirty="0">
                <a:solidFill>
                  <a:srgbClr val="333333"/>
                </a:solidFill>
                <a:ea typeface="+mn-lt"/>
                <a:cs typeface="+mn-lt"/>
              </a:rPr>
              <a:t>Evita el tabac i l’alcohol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a-ES" sz="1400" dirty="0">
                <a:solidFill>
                  <a:srgbClr val="333333"/>
                </a:solidFill>
                <a:ea typeface="+mn-lt"/>
                <a:cs typeface="+mn-lt"/>
              </a:rPr>
              <a:t>Si tens entre 50 i 69 anys, participa en el programa de cribratge.</a:t>
            </a:r>
          </a:p>
          <a:p>
            <a:pPr algn="just"/>
            <a:endParaRPr lang="ca-ES" sz="1400" dirty="0">
              <a:solidFill>
                <a:srgbClr val="333333"/>
              </a:solidFill>
              <a:ea typeface="+mn-lt"/>
              <a:cs typeface="+mn-lt"/>
            </a:endParaRPr>
          </a:p>
        </p:txBody>
      </p:sp>
      <p:graphicFrame>
        <p:nvGraphicFramePr>
          <p:cNvPr id="6" name="Tabla 1">
            <a:extLst>
              <a:ext uri="{FF2B5EF4-FFF2-40B4-BE49-F238E27FC236}">
                <a16:creationId xmlns:a16="http://schemas.microsoft.com/office/drawing/2014/main" id="{4D8AE534-8810-EC4C-0130-AB689ABB4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04549"/>
              </p:ext>
            </p:extLst>
          </p:nvPr>
        </p:nvGraphicFramePr>
        <p:xfrm>
          <a:off x="1885842" y="186046"/>
          <a:ext cx="8424000" cy="259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/>
                        <a:t>Qui pot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sz="12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72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puc participar?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22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/>
                        <a:t>Com he de fer la prova de sang oculta en femta? 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951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després de fer-me la prova?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9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La prova diagnòstica: la colonoscòpia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34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Què passa si em detecten un càncer?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237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Què és el càncer de còlon i recte?</a:t>
                      </a:r>
                      <a:endParaRPr lang="ca-ES" sz="1200" b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604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Com puc prevenir el càncer de còlon i recte?</a:t>
                      </a:r>
                      <a:endParaRPr lang="en-US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36226"/>
                  </a:ext>
                </a:extLst>
              </a:tr>
            </a:tbl>
          </a:graphicData>
        </a:graphic>
      </p:graphicFrame>
      <p:graphicFrame>
        <p:nvGraphicFramePr>
          <p:cNvPr id="16" name="Tabla 1">
            <a:extLst>
              <a:ext uri="{FF2B5EF4-FFF2-40B4-BE49-F238E27FC236}">
                <a16:creationId xmlns:a16="http://schemas.microsoft.com/office/drawing/2014/main" id="{121B1EB2-2902-B8CB-DB68-31E64CCA3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06901"/>
              </p:ext>
            </p:extLst>
          </p:nvPr>
        </p:nvGraphicFramePr>
        <p:xfrm>
          <a:off x="1885842" y="6039090"/>
          <a:ext cx="8424000" cy="32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63523">
                  <a:extLst>
                    <a:ext uri="{9D8B030D-6E8A-4147-A177-3AD203B41FA5}">
                      <a16:colId xmlns:a16="http://schemas.microsoft.com/office/drawing/2014/main" val="1065679698"/>
                    </a:ext>
                  </a:extLst>
                </a:gridCol>
                <a:gridCol w="1060477">
                  <a:extLst>
                    <a:ext uri="{9D8B030D-6E8A-4147-A177-3AD203B41FA5}">
                      <a16:colId xmlns:a16="http://schemas.microsoft.com/office/drawing/2014/main" val="39724759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Formulari de consultes</a:t>
                      </a:r>
                      <a:endParaRPr lang="ca-ES" sz="1200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▼</a:t>
                      </a:r>
                      <a:endParaRPr lang="ca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545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51909F2-25D5-24E9-A720-84F7C264B451}"/>
              </a:ext>
            </a:extLst>
          </p:cNvPr>
          <p:cNvSpPr txBox="1"/>
          <p:nvPr/>
        </p:nvSpPr>
        <p:spPr>
          <a:xfrm>
            <a:off x="7753116" y="3975297"/>
            <a:ext cx="2548467" cy="369332"/>
          </a:xfrm>
          <a:prstGeom prst="rect">
            <a:avLst/>
          </a:prstGeom>
          <a:noFill/>
          <a:ln>
            <a:solidFill>
              <a:srgbClr val="953735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Imatge: següent </a:t>
            </a:r>
            <a:r>
              <a:rPr lang="ca-ES" dirty="0" err="1"/>
              <a:t>diapo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30349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E8C0022993B4ABE6142224D3C471E" ma:contentTypeVersion="8" ma:contentTypeDescription="Crea un document nou" ma:contentTypeScope="" ma:versionID="0c2e670da2f8ea26b450e7f124200659">
  <xsd:schema xmlns:xsd="http://www.w3.org/2001/XMLSchema" xmlns:xs="http://www.w3.org/2001/XMLSchema" xmlns:p="http://schemas.microsoft.com/office/2006/metadata/properties" xmlns:ns2="eb747bd9-e70e-45f5-9430-8713abfa3810" targetNamespace="http://schemas.microsoft.com/office/2006/metadata/properties" ma:root="true" ma:fieldsID="ffba3f65cbeeff33747689f410c5a0a1" ns2:_="">
    <xsd:import namespace="eb747bd9-e70e-45f5-9430-8713abfa38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47bd9-e70e-45f5-9430-8713abfa38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D80D35-1264-4519-8578-A24B498F602C}">
  <ds:schemaRefs>
    <ds:schemaRef ds:uri="http://schemas.microsoft.com/office/2006/documentManagement/types"/>
    <ds:schemaRef ds:uri="eb747bd9-e70e-45f5-9430-8713abfa3810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B7806C-F05D-4EE1-B4DD-3D02A6967B1C}">
  <ds:schemaRefs>
    <ds:schemaRef ds:uri="eb747bd9-e70e-45f5-9430-8713abfa38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3970C9-3078-447F-ADA4-B531EE9A9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2659</Words>
  <Application>Microsoft Office PowerPoint</Application>
  <PresentationFormat>Pantalla panoràmica</PresentationFormat>
  <Paragraphs>287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2" baseType="lpstr"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Berta Casas López</dc:creator>
  <cp:lastModifiedBy>CASAS LOPEZ, BERTA</cp:lastModifiedBy>
  <cp:revision>215</cp:revision>
  <dcterms:created xsi:type="dcterms:W3CDTF">2025-02-12T08:51:05Z</dcterms:created>
  <dcterms:modified xsi:type="dcterms:W3CDTF">2025-05-07T13:31:58Z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0x010100B35E8C0022993B4ABE6142224D3C471E</vt:lpwstr>
  </property>
</Properties>
</file>